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6" r:id="rId2"/>
    <p:sldId id="674" r:id="rId3"/>
    <p:sldId id="683" r:id="rId4"/>
    <p:sldId id="687" r:id="rId5"/>
    <p:sldId id="271" r:id="rId6"/>
    <p:sldId id="272" r:id="rId7"/>
    <p:sldId id="273" r:id="rId8"/>
    <p:sldId id="282" r:id="rId9"/>
    <p:sldId id="279" r:id="rId10"/>
    <p:sldId id="275" r:id="rId11"/>
    <p:sldId id="276" r:id="rId12"/>
    <p:sldId id="277" r:id="rId13"/>
    <p:sldId id="278" r:id="rId14"/>
    <p:sldId id="284" r:id="rId15"/>
    <p:sldId id="285" r:id="rId16"/>
    <p:sldId id="286" r:id="rId17"/>
    <p:sldId id="287" r:id="rId18"/>
    <p:sldId id="288" r:id="rId19"/>
    <p:sldId id="359" r:id="rId20"/>
    <p:sldId id="360" r:id="rId21"/>
    <p:sldId id="291" r:id="rId22"/>
    <p:sldId id="684" r:id="rId23"/>
    <p:sldId id="294" r:id="rId24"/>
    <p:sldId id="295" r:id="rId25"/>
    <p:sldId id="296" r:id="rId26"/>
    <p:sldId id="297" r:id="rId27"/>
    <p:sldId id="298" r:id="rId28"/>
    <p:sldId id="301" r:id="rId29"/>
    <p:sldId id="313" r:id="rId30"/>
    <p:sldId id="303" r:id="rId31"/>
    <p:sldId id="685" r:id="rId32"/>
    <p:sldId id="304" r:id="rId33"/>
    <p:sldId id="305" r:id="rId34"/>
    <p:sldId id="306" r:id="rId35"/>
    <p:sldId id="309" r:id="rId36"/>
    <p:sldId id="310" r:id="rId37"/>
    <p:sldId id="337" r:id="rId38"/>
    <p:sldId id="686" r:id="rId39"/>
    <p:sldId id="677" r:id="rId40"/>
    <p:sldId id="678" r:id="rId41"/>
    <p:sldId id="675" r:id="rId42"/>
    <p:sldId id="676" r:id="rId43"/>
    <p:sldId id="679" r:id="rId44"/>
    <p:sldId id="680" r:id="rId45"/>
    <p:sldId id="423" r:id="rId46"/>
    <p:sldId id="681" r:id="rId47"/>
    <p:sldId id="682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530" autoAdjust="0"/>
    <p:restoredTop sz="84831" autoAdjust="0"/>
  </p:normalViewPr>
  <p:slideViewPr>
    <p:cSldViewPr>
      <p:cViewPr varScale="1">
        <p:scale>
          <a:sx n="104" d="100"/>
          <a:sy n="104" d="100"/>
        </p:scale>
        <p:origin x="19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952523F-BED9-448E-8A4F-18286DC814D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F756A56-3979-4CD5-91F8-32EB7F15C83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9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8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B28DE55-9D7B-498F-BE36-21B23BBEA1BC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35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23DAC63-EB03-4312-8AB4-C6D87AD98DC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96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344C48-078B-40D4-94E8-35942E355D0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5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08B98D1-9646-455E-9737-CD058E13DAE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2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91D1B09-8208-44EC-89EA-BCE43A954EC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19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A3BD0D8-9C11-4232-B4FE-8CF3C20432C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2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3F19CC7-E387-4BF4-9961-D307398B009C}" type="slidenum">
              <a:rPr lang="en-US" sz="1200" b="0">
                <a:solidFill>
                  <a:prstClr val="black"/>
                </a:solidFill>
              </a:rPr>
              <a:pPr/>
              <a:t>19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87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883" indent="-285725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2898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05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217" indent="-228580" defTabSz="966702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37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536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869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5854" indent="-228580" defTabSz="966702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EA1EED4C-AB7A-45CE-9369-B95C55DE0915}" type="slidenum">
              <a:rPr lang="en-US" sz="1200" b="0">
                <a:solidFill>
                  <a:prstClr val="black"/>
                </a:solidFill>
              </a:rPr>
              <a:pPr/>
              <a:t>20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71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DB83283-B234-4EB7-990F-6155BC7C1FDF}" type="slidenum">
              <a:rPr lang="en-US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5F4BA4-DD66-4DBC-9590-DA2A979B3B82}" type="slidenum">
              <a:rPr lang="en-US" sz="1300">
                <a:solidFill>
                  <a:srgbClr val="000000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3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92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52C9192-944E-43D5-AFCC-EC487AF0941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B1203D3-86AE-49B7-8B65-64C24ED2B2B5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33F668D-D252-4270-889F-0EDB19D4E879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2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386BB99-27E3-460A-A168-FEE4AC09C1B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92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9D03960-21F1-4D55-A7B2-A5FF12BEEF5A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97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1D5DC12-E450-46B0-8017-CF460C824F8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54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9B1E71-B85D-4C87-9DD0-DAF76B8ED1D2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D9AF7-8F68-444E-B950-3693832F2C3F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2EA3ED7-E379-45EA-A297-9C060AEACAF0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37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5645711-5064-478A-BBB2-F8588BC0BD3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80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FC991BB-B2BA-402F-B7B6-76C515895878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359FCEA-BBF6-4C71-9AB7-CD40BB1E5E08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6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B3EA6DD-B732-4192-88A1-A6DBF13E989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1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E2068A5-2B99-4E11-AB5C-755F5B4AE4EE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C987F44-4556-43F4-A6E1-95EEE6D1B69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0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25C4361-8462-4F25-A670-32F9596F3EC1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9A5225D-F4EC-4568-BE97-7D7C655B5614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93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92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98BAF94-038D-423E-B1B7-7F419C83E5F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72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2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3722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774CB13-120F-4DAC-AED1-8060EB70DDAA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0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28B4388-E919-4A40-B67D-E690A149638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CB3B364-11E9-4318-B6B2-3CF18252348F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8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29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A42255F-DBDF-4E75-91B8-4506406AA68E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8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757C83D-A72E-41B3-950D-4DE9EC42FF7D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C281BC8-6D0A-4586-B472-A4C47C55380B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25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FF4EF79-86ED-4436-8CA4-FF54149BA103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85AA068-CF44-4753-B769-6D4B79E7ABCE}" type="slidenum">
              <a:rPr lang="en-US" sz="1300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3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10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AC378AF-D322-4BF9-92FE-F60462D62754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57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FD80276-5254-441B-90AA-E7E18FFC9C50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98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CAAD62-FDBD-4379-B125-5B09C06FB2B7}" type="slidenum">
              <a:rPr lang="en-US">
                <a:solidFill>
                  <a:prstClr val="black"/>
                </a:solidFill>
                <a:latin typeface="Arial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CS 376 Lecture 7 Segmentation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7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E75E0-3088-DE48-8044-C691A2FC7E28}"/>
              </a:ext>
            </a:extLst>
          </p:cNvPr>
          <p:cNvSpPr txBox="1"/>
          <p:nvPr userDrawn="1"/>
        </p:nvSpPr>
        <p:spPr>
          <a:xfrm>
            <a:off x="1066800" y="2209800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Grouping in Vision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Segmentation as Clustering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+mj-lt"/>
              </a:rPr>
              <a:t>Feature Representations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Data-driven Features</a:t>
            </a:r>
          </a:p>
        </p:txBody>
      </p:sp>
    </p:spTree>
    <p:extLst>
      <p:ext uri="{BB962C8B-B14F-4D97-AF65-F5344CB8AC3E}">
        <p14:creationId xmlns:p14="http://schemas.microsoft.com/office/powerpoint/2010/main" val="71444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hyperlink" Target="http://chicagoist.com/attachments/chicagoist_alicia/GEESE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ttic.uchicago.edu/~xren/research/iccv2003/" TargetMode="Externa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eg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oi=bibs&amp;cluster=8599254436676320906&amp;btnI=1&amp;hl=e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scholar.google.com/scholar?oi=bibs&amp;cluster=8599254436676320906&amp;btnI=1&amp;hl=en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28" Type="http://schemas.openxmlformats.org/officeDocument/2006/relationships/image" Target="../media/image28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Relationship Id="rId27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Result.jp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1066800" y="838200"/>
            <a:ext cx="7064375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/>
              <a:t>Segmentation &amp; </a:t>
            </a:r>
            <a:r>
              <a:rPr lang="en-US" dirty="0" err="1"/>
              <a:t>Custering</a:t>
            </a:r>
            <a:endParaRPr 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34200" y="65341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6902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Disclaimer: Many slides have been borrowed from Devi Parikh and Kristen Grauman, who may have borrowed some of them from others. Any time a slide did not already have a credit on it, I have credited it to Kristen. So there is a chance some of these credits are inaccurate.</a:t>
            </a:r>
          </a:p>
        </p:txBody>
      </p:sp>
    </p:spTree>
    <p:extLst>
      <p:ext uri="{BB962C8B-B14F-4D97-AF65-F5344CB8AC3E}">
        <p14:creationId xmlns:p14="http://schemas.microsoft.com/office/powerpoint/2010/main" val="17084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Similarity</a:t>
            </a:r>
          </a:p>
        </p:txBody>
      </p:sp>
      <p:pic>
        <p:nvPicPr>
          <p:cNvPr id="29699" name="Picture 2" descr="http://whatscookingamerica.net/EdibleFlowers/LavenderFlow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2713" y="4341813"/>
            <a:ext cx="3249612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6" descr="http://www.pecorfamily.com/Blog_202006_2D06_2D21_20Fenc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0400" y="1165225"/>
            <a:ext cx="2263775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8" descr="http://wwwdelivery.superstock.com/WI/223/1532/PreviewComp/SuperStock_1532R-083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7975" y="4524375"/>
            <a:ext cx="2332038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10" descr="http://www.chicagoist.com/attachments/chicagoist_alicia/GEES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9113" y="1165225"/>
            <a:ext cx="4206875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1987550" y="6642100"/>
            <a:ext cx="99758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  <a:hlinkClick r:id="rId7"/>
              </a:rPr>
              <a:t>http://chicagoist.com/attachments/chicagoist_alicia/GEESE.jpg</a:t>
            </a: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, http://wwwdelivery.superstock.com/WI/223/1532/PreviewComp/SuperStock_1532R-0831.jpg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global-b2b-network.com/direct/dbimage/50158606/Glass_Va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06363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Symmetry</a:t>
            </a:r>
          </a:p>
        </p:txBody>
      </p:sp>
      <p:pic>
        <p:nvPicPr>
          <p:cNvPr id="30724" name="Picture 6" descr="http://www.doorexchange.net/Doo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0188" y="1092200"/>
            <a:ext cx="18446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8" descr="http://middlezonemusings.com/wp-content/uploads/2007/03/eiffel-towe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0113" y="3173413"/>
            <a:ext cx="2382837" cy="317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10" descr="http://www.seedmagazine.com/news/uploads/attractive_articl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088" y="1128713"/>
            <a:ext cx="2216150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Box 7"/>
          <p:cNvSpPr txBox="1">
            <a:spLocks noChangeArrowheads="1"/>
          </p:cNvSpPr>
          <p:nvPr/>
        </p:nvSpPr>
        <p:spPr bwMode="auto">
          <a:xfrm>
            <a:off x="5334000" y="6642100"/>
            <a:ext cx="56229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http://seedmagazine.com/news/2006/10/beauty_is_in_the_processingtim.php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26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/>
              <a:t>Common fate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84300"/>
            <a:ext cx="5030788" cy="34686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0" y="4926013"/>
            <a:ext cx="2746375" cy="2460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Image credit: Arthus-Bertrand (via F. Durand)</a:t>
            </a:r>
          </a:p>
        </p:txBody>
      </p:sp>
      <p:pic>
        <p:nvPicPr>
          <p:cNvPr id="31749" name="Picture 2" descr="http://www.lilano.de/catalog/images/traffic-berlin_200509DSC485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65738" y="1712913"/>
            <a:ext cx="4094162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8841A3-F359-4313-986A-61C8732F94A6}"/>
              </a:ext>
            </a:extLst>
          </p:cNvPr>
          <p:cNvSpPr txBox="1">
            <a:spLocks/>
          </p:cNvSpPr>
          <p:nvPr/>
        </p:nvSpPr>
        <p:spPr>
          <a:xfrm>
            <a:off x="2245847" y="5359990"/>
            <a:ext cx="4652305" cy="8401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kern="0" dirty="0"/>
              <a:t>(coherent motion)</a:t>
            </a:r>
          </a:p>
        </p:txBody>
      </p:sp>
    </p:spTree>
    <p:extLst>
      <p:ext uri="{BB962C8B-B14F-4D97-AF65-F5344CB8AC3E}">
        <p14:creationId xmlns:p14="http://schemas.microsoft.com/office/powerpoint/2010/main" val="28415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Proximity</a:t>
            </a:r>
          </a:p>
        </p:txBody>
      </p:sp>
      <p:pic>
        <p:nvPicPr>
          <p:cNvPr id="32771" name="Picture 2" descr="http://www.capital.edu/Resources/Images/outside6_0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01738"/>
            <a:ext cx="66675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3463925" y="6693878"/>
            <a:ext cx="88804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800" kern="1200" dirty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http://www.capital.edu/Resources/Images/outside6_035.jpg</a:t>
            </a:r>
          </a:p>
        </p:txBody>
      </p:sp>
      <p:pic>
        <p:nvPicPr>
          <p:cNvPr id="32773" name="Picture 4" descr="http://img.photobucket.com/albums/v338/CarolinaClay/OFC%20Blog/books.jpg"/>
          <p:cNvPicPr>
            <a:picLocks noChangeAspect="1" noChangeArrowheads="1"/>
          </p:cNvPicPr>
          <p:nvPr/>
        </p:nvPicPr>
        <p:blipFill>
          <a:blip r:embed="rId4"/>
          <a:srcRect t="46950" r="26448"/>
          <a:stretch>
            <a:fillRect/>
          </a:stretch>
        </p:blipFill>
        <p:spPr bwMode="auto">
          <a:xfrm>
            <a:off x="3359150" y="4013200"/>
            <a:ext cx="5703888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6DC5A51-FD55-4321-93B8-90713854CA81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2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 l="27695" t="32550" r="21661" b="31284"/>
          <a:stretch>
            <a:fillRect/>
          </a:stretch>
        </p:blipFill>
        <p:spPr bwMode="auto">
          <a:xfrm>
            <a:off x="1979613" y="654050"/>
            <a:ext cx="4876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 l="30069" t="32550" r="22453" b="27667"/>
          <a:stretch>
            <a:fillRect/>
          </a:stretch>
        </p:blipFill>
        <p:spPr bwMode="auto">
          <a:xfrm>
            <a:off x="2417763" y="881063"/>
            <a:ext cx="4572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2"/>
          <p:cNvSpPr txBox="1">
            <a:spLocks noChangeArrowheads="1"/>
          </p:cNvSpPr>
          <p:nvPr/>
        </p:nvSpPr>
        <p:spPr bwMode="auto">
          <a:xfrm>
            <a:off x="1614488" y="5692775"/>
            <a:ext cx="6572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Continuity, explanation by occlusion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99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 l="24530" t="28210" r="18497" b="19711"/>
          <a:stretch>
            <a:fillRect/>
          </a:stretch>
        </p:blipFill>
        <p:spPr bwMode="auto">
          <a:xfrm>
            <a:off x="1828800" y="762000"/>
            <a:ext cx="5486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Box 4"/>
          <p:cNvSpPr txBox="1">
            <a:spLocks noChangeArrowheads="1"/>
          </p:cNvSpPr>
          <p:nvPr/>
        </p:nvSpPr>
        <p:spPr bwMode="auto">
          <a:xfrm>
            <a:off x="228600" y="6429375"/>
            <a:ext cx="1981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D. Forsyth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80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 l="21365" t="26762" r="19289" b="19711"/>
          <a:stretch>
            <a:fillRect/>
          </a:stretch>
        </p:blipFill>
        <p:spPr bwMode="auto">
          <a:xfrm>
            <a:off x="1614488" y="617538"/>
            <a:ext cx="5715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1658070-DB7D-43E8-A393-B15C3F4A646E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1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Figure-ground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/>
          <a:srcRect l="21365" t="28934" r="21661" b="18987"/>
          <a:stretch>
            <a:fillRect/>
          </a:stretch>
        </p:blipFill>
        <p:spPr bwMode="auto">
          <a:xfrm>
            <a:off x="2125663" y="1128713"/>
            <a:ext cx="5013325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1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04"/>
          <a:stretch>
            <a:fillRect/>
          </a:stretch>
        </p:blipFill>
        <p:spPr bwMode="auto">
          <a:xfrm>
            <a:off x="838200" y="1371600"/>
            <a:ext cx="75692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1752600" y="17526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569200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 phenomena in real life</a:t>
            </a:r>
          </a:p>
        </p:txBody>
      </p:sp>
      <p:sp>
        <p:nvSpPr>
          <p:cNvPr id="16388" name="TextBox 6"/>
          <p:cNvSpPr txBox="1">
            <a:spLocks noChangeArrowheads="1"/>
          </p:cNvSpPr>
          <p:nvPr/>
        </p:nvSpPr>
        <p:spPr bwMode="auto">
          <a:xfrm>
            <a:off x="2746375" y="6019800"/>
            <a:ext cx="418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</a:rPr>
              <a:t>Forsyth &amp; Ponce, Figure 14.7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943FF-F0B3-48AD-9DA5-75664BA8925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2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sz="1000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1000" dirty="0"/>
          </a:p>
          <a:p>
            <a:pPr eaLnBrk="1" hangingPunct="1"/>
            <a:r>
              <a:rPr lang="en-US" sz="2800" dirty="0"/>
              <a:t>Inspiring observations/explanations; challenge remains how to best map to algorithms.</a:t>
            </a:r>
          </a:p>
          <a:p>
            <a:pPr eaLnBrk="1" hangingPunct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72BE8C3-611A-4A6C-AFF7-54986FFD7D8B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64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4C7D9B-A44A-0044-B43F-A64CE99AB51D}"/>
              </a:ext>
            </a:extLst>
          </p:cNvPr>
          <p:cNvSpPr/>
          <p:nvPr/>
        </p:nvSpPr>
        <p:spPr>
          <a:xfrm>
            <a:off x="1676400" y="2819400"/>
            <a:ext cx="5638800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2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goals of segmentation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Separate image into coherent “objects”</a:t>
            </a: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7363" y="2236787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236787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4191000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4191000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Text Box 9"/>
          <p:cNvSpPr txBox="1">
            <a:spLocks noChangeArrowheads="1"/>
          </p:cNvSpPr>
          <p:nvPr/>
        </p:nvSpPr>
        <p:spPr bwMode="auto">
          <a:xfrm>
            <a:off x="2641600" y="1779587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image</a:t>
            </a:r>
          </a:p>
        </p:txBody>
      </p:sp>
      <p:sp>
        <p:nvSpPr>
          <p:cNvPr id="49161" name="Text Box 10"/>
          <p:cNvSpPr txBox="1">
            <a:spLocks noChangeArrowheads="1"/>
          </p:cNvSpPr>
          <p:nvPr/>
        </p:nvSpPr>
        <p:spPr bwMode="auto">
          <a:xfrm>
            <a:off x="4768850" y="1776412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human segmentation</a:t>
            </a:r>
          </a:p>
        </p:txBody>
      </p:sp>
      <p:sp>
        <p:nvSpPr>
          <p:cNvPr id="49162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6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goals of segmentation</a:t>
            </a:r>
          </a:p>
        </p:txBody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Separate image into coherent “objects”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Group together similar-looking pixels for efficiency of further processing</a:t>
            </a:r>
          </a:p>
        </p:txBody>
      </p:sp>
      <p:pic>
        <p:nvPicPr>
          <p:cNvPr id="64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2763" y="3275013"/>
            <a:ext cx="2241550" cy="274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5925" y="3276600"/>
            <a:ext cx="22764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7174" name="Rectangle 6"/>
          <p:cNvSpPr>
            <a:spLocks noChangeArrowheads="1"/>
          </p:cNvSpPr>
          <p:nvPr/>
        </p:nvSpPr>
        <p:spPr bwMode="auto">
          <a:xfrm>
            <a:off x="2368550" y="6094413"/>
            <a:ext cx="90678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X. Ren and J. Malik. </a:t>
            </a: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  <a:hlinkClick r:id="rId5"/>
              </a:rPr>
              <a:t>Learning a classification model for segmentation.</a:t>
            </a: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ICCV 2003.</a:t>
            </a:r>
            <a:endParaRPr lang="en-US" sz="1200" b="1" kern="120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47175" name="Text Box 7"/>
          <p:cNvSpPr txBox="1">
            <a:spLocks noChangeArrowheads="1"/>
          </p:cNvSpPr>
          <p:nvPr/>
        </p:nvSpPr>
        <p:spPr bwMode="auto">
          <a:xfrm>
            <a:off x="1076325" y="4419600"/>
            <a:ext cx="193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“superpixels”</a:t>
            </a:r>
          </a:p>
        </p:txBody>
      </p:sp>
      <p:sp>
        <p:nvSpPr>
          <p:cNvPr id="50184" name="Text Box 11"/>
          <p:cNvSpPr txBox="1">
            <a:spLocks noChangeArrowheads="1"/>
          </p:cNvSpPr>
          <p:nvPr/>
        </p:nvSpPr>
        <p:spPr bwMode="auto">
          <a:xfrm>
            <a:off x="7316788" y="6511925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Lana Lazebnik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71C4D50-5B8E-4CCF-B279-4579E344D922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6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1042988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139223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5813425" y="35464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1205" name="TextBox 4"/>
          <p:cNvSpPr txBox="1">
            <a:spLocks noChangeArrowheads="1"/>
          </p:cNvSpPr>
          <p:nvPr/>
        </p:nvSpPr>
        <p:spPr bwMode="auto">
          <a:xfrm rot="-5400000">
            <a:off x="2951163" y="1406525"/>
            <a:ext cx="31765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51206" name="TextBox 7"/>
          <p:cNvSpPr txBox="1">
            <a:spLocks noChangeArrowheads="1"/>
          </p:cNvSpPr>
          <p:nvPr/>
        </p:nvSpPr>
        <p:spPr bwMode="auto">
          <a:xfrm>
            <a:off x="993775" y="313213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56200" y="1574800"/>
            <a:ext cx="2263775" cy="1314450"/>
            <a:chOff x="5156211" y="873090"/>
            <a:chExt cx="2263803" cy="1314468"/>
          </a:xfrm>
        </p:grpSpPr>
        <p:sp>
          <p:nvSpPr>
            <p:cNvPr id="51217" name="TextBox 14"/>
            <p:cNvSpPr txBox="1">
              <a:spLocks noChangeArrowheads="1"/>
            </p:cNvSpPr>
            <p:nvPr/>
          </p:nvSpPr>
          <p:spPr bwMode="auto">
            <a:xfrm>
              <a:off x="5265747" y="873090"/>
              <a:ext cx="2154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black pixels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4973646" y="1384272"/>
              <a:ext cx="985850" cy="6207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689725" y="1720850"/>
            <a:ext cx="8397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gray pixels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6817518" y="2469357"/>
            <a:ext cx="32861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304213" y="1027113"/>
            <a:ext cx="8397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white pixels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 flipV="1">
            <a:off x="7785100" y="1673225"/>
            <a:ext cx="777875" cy="37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74700" y="4195763"/>
            <a:ext cx="7785100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These intensities define the three groups.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could label every pixel in the image according to which of these primary intensities it is.</a:t>
            </a:r>
          </a:p>
          <a:p>
            <a:pPr marL="747713" lvl="1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i.e., </a:t>
            </a: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segment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the image based on the intensity feature.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What if the image isn’t quite so simple?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49363" y="1939925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162175" y="1903413"/>
            <a:ext cx="5842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892425" y="1428750"/>
            <a:ext cx="5842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segmentation: toy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95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 build="allAtOnce"/>
      <p:bldP spid="31" grpId="0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clean_histogram_graysca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5950" y="341313"/>
            <a:ext cx="4089400" cy="279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2" descr="simple_im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690563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5813425" y="2844800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2229" name="TextBox 4"/>
          <p:cNvSpPr txBox="1">
            <a:spLocks noChangeArrowheads="1"/>
          </p:cNvSpPr>
          <p:nvPr/>
        </p:nvSpPr>
        <p:spPr bwMode="auto">
          <a:xfrm rot="-5400000">
            <a:off x="2833688" y="749299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pic>
        <p:nvPicPr>
          <p:cNvPr id="52230" name="Picture 5" descr="noisy_grayscale_i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0" y="3976688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noisy_histogram_grayscale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62463" y="3648075"/>
            <a:ext cx="4171950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TextBox 7"/>
          <p:cNvSpPr txBox="1">
            <a:spLocks noChangeArrowheads="1"/>
          </p:cNvSpPr>
          <p:nvPr/>
        </p:nvSpPr>
        <p:spPr bwMode="auto">
          <a:xfrm>
            <a:off x="993775" y="2430463"/>
            <a:ext cx="31765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2233" name="TextBox 8"/>
          <p:cNvSpPr txBox="1">
            <a:spLocks noChangeArrowheads="1"/>
          </p:cNvSpPr>
          <p:nvPr/>
        </p:nvSpPr>
        <p:spPr bwMode="auto">
          <a:xfrm>
            <a:off x="993775" y="5729288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740400" y="59848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 rot="-5400000">
            <a:off x="3517106" y="4564857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63525" y="3429000"/>
            <a:ext cx="86169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64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noisy_grayscale_i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" y="727075"/>
            <a:ext cx="2762250" cy="1781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3251" name="Picture 6" descr="noisy_histogram_graysca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62463" y="398463"/>
            <a:ext cx="4171950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8"/>
          <p:cNvSpPr txBox="1">
            <a:spLocks noChangeArrowheads="1"/>
          </p:cNvSpPr>
          <p:nvPr/>
        </p:nvSpPr>
        <p:spPr bwMode="auto">
          <a:xfrm>
            <a:off x="993775" y="2479675"/>
            <a:ext cx="31765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3253" name="TextBox 9"/>
          <p:cNvSpPr txBox="1">
            <a:spLocks noChangeArrowheads="1"/>
          </p:cNvSpPr>
          <p:nvPr/>
        </p:nvSpPr>
        <p:spPr bwMode="auto">
          <a:xfrm>
            <a:off x="5740400" y="2735263"/>
            <a:ext cx="317658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</a:p>
        </p:txBody>
      </p:sp>
      <p:sp>
        <p:nvSpPr>
          <p:cNvPr id="53254" name="TextBox 10"/>
          <p:cNvSpPr txBox="1">
            <a:spLocks noChangeArrowheads="1"/>
          </p:cNvSpPr>
          <p:nvPr/>
        </p:nvSpPr>
        <p:spPr bwMode="auto">
          <a:xfrm rot="-5400000">
            <a:off x="3517106" y="1315245"/>
            <a:ext cx="1825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pixel count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11213" y="3282950"/>
            <a:ext cx="7785100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Now how to determine the three main intensities that define our groups?</a:t>
            </a:r>
          </a:p>
          <a:p>
            <a:pPr marL="290513" indent="-290513" algn="l" rtl="0" fontAlgn="base">
              <a:spcBef>
                <a:spcPct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 need to </a:t>
            </a:r>
            <a:r>
              <a:rPr lang="en-US" sz="2400" b="1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61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5225"/>
            <a:ext cx="8229600" cy="48148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Basic idea: randomly initialize the </a:t>
            </a:r>
            <a:r>
              <a:rPr lang="en-US" sz="2400" i="1" dirty="0"/>
              <a:t>k</a:t>
            </a:r>
            <a:r>
              <a:rPr lang="en-US" sz="2400" dirty="0"/>
              <a:t> cluster centers, and iterate between the two steps we just saw.</a:t>
            </a:r>
          </a:p>
          <a:p>
            <a:pPr>
              <a:defRPr/>
            </a:pPr>
            <a:endParaRPr lang="en-US" sz="800" dirty="0"/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Randomly initialize the cluster centers, c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, ...,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K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cluster centers, determine points in each cluster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For each point p, find the closest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.  Put p into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Given points in each cluster, solve for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endParaRPr lang="en-US" sz="2000" baseline="-25000" dirty="0">
              <a:solidFill>
                <a:srgbClr val="000000"/>
              </a:solidFill>
            </a:endParaRP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Set </a:t>
            </a:r>
            <a:r>
              <a:rPr lang="en-US" sz="1800" dirty="0" err="1">
                <a:solidFill>
                  <a:srgbClr val="000000"/>
                </a:solidFill>
              </a:rPr>
              <a:t>c</a:t>
            </a:r>
            <a:r>
              <a:rPr lang="en-US" sz="1800" baseline="-25000" dirty="0" err="1">
                <a:solidFill>
                  <a:srgbClr val="000000"/>
                </a:solidFill>
              </a:rPr>
              <a:t>i</a:t>
            </a:r>
            <a:r>
              <a:rPr lang="en-US" sz="1800" dirty="0">
                <a:solidFill>
                  <a:srgbClr val="000000"/>
                </a:solidFill>
              </a:rPr>
              <a:t> to be the mean of points in cluster </a:t>
            </a:r>
            <a:r>
              <a:rPr lang="en-US" sz="1800" dirty="0" err="1">
                <a:solidFill>
                  <a:srgbClr val="000000"/>
                </a:solidFill>
              </a:rPr>
              <a:t>i</a:t>
            </a:r>
            <a:endParaRPr lang="en-US" sz="1800" dirty="0">
              <a:solidFill>
                <a:srgbClr val="000000"/>
              </a:solidFill>
            </a:endParaRP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If </a:t>
            </a: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baseline="-25000" dirty="0" err="1">
                <a:solidFill>
                  <a:srgbClr val="000000"/>
                </a:solidFill>
              </a:rPr>
              <a:t>i</a:t>
            </a:r>
            <a:r>
              <a:rPr lang="en-US" sz="2000" dirty="0">
                <a:solidFill>
                  <a:srgbClr val="000000"/>
                </a:solidFill>
              </a:rPr>
              <a:t> have changed, repeat Step 2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sz="800" dirty="0">
              <a:solidFill>
                <a:srgbClr val="000000"/>
              </a:solidFill>
            </a:endParaRP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Properties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Will always converge to </a:t>
            </a:r>
            <a:r>
              <a:rPr lang="en-US" sz="2000" i="1" dirty="0">
                <a:solidFill>
                  <a:srgbClr val="000000"/>
                </a:solidFill>
              </a:rPr>
              <a:t>some</a:t>
            </a:r>
            <a:r>
              <a:rPr lang="en-US" sz="2000" dirty="0">
                <a:solidFill>
                  <a:srgbClr val="000000"/>
                </a:solidFill>
              </a:rPr>
              <a:t> solution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Can be a “local minimum”</a:t>
            </a:r>
          </a:p>
          <a:p>
            <a:pPr marL="1257300" lvl="2" indent="-342900" eaLnBrk="1" hangingPunct="1">
              <a:lnSpc>
                <a:spcPct val="90000"/>
              </a:lnSpc>
              <a:defRPr/>
            </a:pPr>
            <a:r>
              <a:rPr lang="en-US" sz="1800" dirty="0">
                <a:solidFill>
                  <a:srgbClr val="000000"/>
                </a:solidFill>
              </a:rPr>
              <a:t>does not always find the global minimum of objective function:</a:t>
            </a:r>
          </a:p>
          <a:p>
            <a:pPr marL="838200" lvl="1" indent="-381000" eaLnBrk="1" hangingPunct="1">
              <a:lnSpc>
                <a:spcPct val="90000"/>
              </a:lnSpc>
              <a:buFontTx/>
              <a:buAutoNum type="arabicPeriod"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marL="438150" indent="-381000" eaLnBrk="1" hangingPunct="1">
              <a:lnSpc>
                <a:spcPct val="90000"/>
              </a:lnSpc>
              <a:buFontTx/>
              <a:buNone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sz="2400" dirty="0"/>
          </a:p>
        </p:txBody>
      </p:sp>
      <p:sp>
        <p:nvSpPr>
          <p:cNvPr id="6" name="Curved Right Arrow 5"/>
          <p:cNvSpPr/>
          <p:nvPr/>
        </p:nvSpPr>
        <p:spPr>
          <a:xfrm rot="10800000">
            <a:off x="7639050" y="2406650"/>
            <a:ext cx="912813" cy="1643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7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673350" y="5875338"/>
            <a:ext cx="3903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Text Box 5"/>
          <p:cNvSpPr txBox="1">
            <a:spLocks noChangeArrowheads="1"/>
          </p:cNvSpPr>
          <p:nvPr/>
        </p:nvSpPr>
        <p:spPr bwMode="auto">
          <a:xfrm>
            <a:off x="7529513" y="6548438"/>
            <a:ext cx="2987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t>Source: Steve Seitz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44E4D0-DF5F-4EF4-B896-C2A300D7BA54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559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3063" y="106363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K-means: pros and cons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6550" y="1639888"/>
            <a:ext cx="5148263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/>
              <a:t>Pros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Simple, fast to compute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Converges to local minimum of within-cluster squared error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800" u="sng"/>
              <a:t>Cons/issues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Setting k?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Sensitive to initial centers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Sensitive to outliers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Detects spherical clusters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Assuming means can be computed</a:t>
            </a:r>
          </a:p>
          <a:p>
            <a:pPr lvl="1" eaLnBrk="1" hangingPunct="1">
              <a:lnSpc>
                <a:spcPct val="80000"/>
              </a:lnSpc>
            </a:pPr>
            <a:endParaRPr lang="en-US" sz="240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56866" t="45294" r="16876" b="11569"/>
          <a:stretch>
            <a:fillRect/>
          </a:stretch>
        </p:blipFill>
        <p:spPr bwMode="auto">
          <a:xfrm>
            <a:off x="7273925" y="4743450"/>
            <a:ext cx="1679575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 l="18001" t="45294" r="57652" b="11569"/>
          <a:stretch>
            <a:fillRect/>
          </a:stretch>
        </p:blipFill>
        <p:spPr bwMode="auto">
          <a:xfrm>
            <a:off x="5338763" y="4743450"/>
            <a:ext cx="1557337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18233" t="35098" r="18233" b="7648"/>
          <a:stretch>
            <a:fillRect/>
          </a:stretch>
        </p:blipFill>
        <p:spPr bwMode="auto">
          <a:xfrm>
            <a:off x="5243513" y="1931988"/>
            <a:ext cx="3900487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067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An aside: Smoothing out cluster assignments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806450"/>
          </a:xfrm>
        </p:spPr>
        <p:txBody>
          <a:bodyPr/>
          <a:lstStyle/>
          <a:p>
            <a:pPr eaLnBrk="1" hangingPunct="1"/>
            <a:r>
              <a:rPr lang="en-US" sz="2400"/>
              <a:t>Assigning a cluster label per pixel may yield outliers:</a:t>
            </a:r>
          </a:p>
        </p:txBody>
      </p:sp>
      <p:pic>
        <p:nvPicPr>
          <p:cNvPr id="58372" name="Picture 3" descr="quantizedNoisy.jpg"/>
          <p:cNvPicPr>
            <a:picLocks noChangeAspect="1"/>
          </p:cNvPicPr>
          <p:nvPr/>
        </p:nvPicPr>
        <p:blipFill>
          <a:blip r:embed="rId3"/>
          <a:srcRect l="17226" t="9447" r="13077" b="11743"/>
          <a:stretch>
            <a:fillRect/>
          </a:stretch>
        </p:blipFill>
        <p:spPr bwMode="auto">
          <a:xfrm>
            <a:off x="4645025" y="1785938"/>
            <a:ext cx="2859088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8373" name="Picture 5" descr="noisy_grayscale_i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1822450"/>
            <a:ext cx="2679700" cy="172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170363" y="2662238"/>
            <a:ext cx="43815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608513" y="4144963"/>
            <a:ext cx="2919412" cy="2424112"/>
            <a:chOff x="4608513" y="4145121"/>
            <a:chExt cx="2919126" cy="2423997"/>
          </a:xfrm>
        </p:grpSpPr>
        <p:grpSp>
          <p:nvGrpSpPr>
            <p:cNvPr id="3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58382" name="Picture 8" descr="simple_image.jp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58383" name="TextBox 9"/>
              <p:cNvSpPr txBox="1">
                <a:spLocks noChangeArrowheads="1"/>
              </p:cNvSpPr>
              <p:nvPr/>
            </p:nvSpPr>
            <p:spPr bwMode="auto">
              <a:xfrm>
                <a:off x="1249317" y="1238220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8384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58385" name="TextBox 11"/>
              <p:cNvSpPr txBox="1">
                <a:spLocks noChangeArrowheads="1"/>
              </p:cNvSpPr>
              <p:nvPr/>
            </p:nvSpPr>
            <p:spPr bwMode="auto">
              <a:xfrm>
                <a:off x="2892403" y="727039"/>
                <a:ext cx="584207" cy="81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000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>
              <a:off x="5905362" y="4505466"/>
              <a:ext cx="474639" cy="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81" name="TextBox 16"/>
            <p:cNvSpPr txBox="1">
              <a:spLocks noChangeArrowheads="1"/>
            </p:cNvSpPr>
            <p:nvPr/>
          </p:nvSpPr>
          <p:spPr bwMode="auto">
            <a:xfrm>
              <a:off x="6178572" y="4145121"/>
              <a:ext cx="91282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?</a:t>
              </a:r>
            </a:p>
          </p:txBody>
        </p:sp>
      </p:grpSp>
      <p:sp>
        <p:nvSpPr>
          <p:cNvPr id="58376" name="TextBox 17"/>
          <p:cNvSpPr txBox="1">
            <a:spLocks noChangeArrowheads="1"/>
          </p:cNvSpPr>
          <p:nvPr/>
        </p:nvSpPr>
        <p:spPr bwMode="auto">
          <a:xfrm>
            <a:off x="2308225" y="3575050"/>
            <a:ext cx="1825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original</a:t>
            </a:r>
          </a:p>
        </p:txBody>
      </p:sp>
      <p:sp>
        <p:nvSpPr>
          <p:cNvPr id="58377" name="TextBox 18"/>
          <p:cNvSpPr txBox="1">
            <a:spLocks noChangeArrowheads="1"/>
          </p:cNvSpPr>
          <p:nvPr/>
        </p:nvSpPr>
        <p:spPr bwMode="auto">
          <a:xfrm>
            <a:off x="4425950" y="3575050"/>
            <a:ext cx="32861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labeled by cluster center’s intensity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92138" y="4633913"/>
            <a:ext cx="3870325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How to ensure they are spatially smooth?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36512" y="6613611"/>
            <a:ext cx="25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625216-0715-0E4C-BF72-D8465B3D5AB9}"/>
              </a:ext>
            </a:extLst>
          </p:cNvPr>
          <p:cNvSpPr/>
          <p:nvPr/>
        </p:nvSpPr>
        <p:spPr>
          <a:xfrm>
            <a:off x="1676400" y="3352800"/>
            <a:ext cx="5638800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1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2990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8975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40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40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65163" y="587533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intensity value (1-d) </a:t>
            </a:r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4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95338" y="0"/>
            <a:ext cx="5561013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labelim_k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7588" y="3651250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 descr="labelim_k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7588" y="182563"/>
            <a:ext cx="42799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4133850" y="1493838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06850" y="3465513"/>
            <a:ext cx="1587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K=3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060825" y="1931988"/>
            <a:ext cx="6572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30575" y="3246438"/>
            <a:ext cx="1460500" cy="1058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28600" y="3787914"/>
            <a:ext cx="5257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quantization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of the feature space; segmentation label map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45259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4681538" y="2155825"/>
            <a:ext cx="4383087" cy="4235450"/>
            <a:chOff x="4681538" y="2155825"/>
            <a:chExt cx="4383087" cy="4235450"/>
          </a:xfrm>
        </p:grpSpPr>
        <p:pic>
          <p:nvPicPr>
            <p:cNvPr id="61460" name="Picture 6" descr="panda_cub6_11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54563" y="2917825"/>
              <a:ext cx="3198812" cy="228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5211763" y="3222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202363" y="33750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126163" y="3298825"/>
              <a:ext cx="76200" cy="76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68963" y="38322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059363" y="4746625"/>
              <a:ext cx="76200" cy="7620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467" name="TextBox 17"/>
            <p:cNvSpPr txBox="1">
              <a:spLocks noChangeArrowheads="1"/>
            </p:cNvSpPr>
            <p:nvPr/>
          </p:nvSpPr>
          <p:spPr bwMode="auto">
            <a:xfrm>
              <a:off x="8077200" y="223202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R=255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G=200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B=250</a:t>
              </a:r>
            </a:p>
          </p:txBody>
        </p:sp>
        <p:sp>
          <p:nvSpPr>
            <p:cNvPr id="61468" name="TextBox 18"/>
            <p:cNvSpPr txBox="1">
              <a:spLocks noChangeArrowheads="1"/>
            </p:cNvSpPr>
            <p:nvPr/>
          </p:nvSpPr>
          <p:spPr bwMode="auto">
            <a:xfrm>
              <a:off x="8150225" y="3690938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R=245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G=220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B=248</a:t>
              </a:r>
            </a:p>
          </p:txBody>
        </p:sp>
        <p:sp>
          <p:nvSpPr>
            <p:cNvPr id="61469" name="TextBox 19"/>
            <p:cNvSpPr txBox="1">
              <a:spLocks noChangeArrowheads="1"/>
            </p:cNvSpPr>
            <p:nvPr/>
          </p:nvSpPr>
          <p:spPr bwMode="auto">
            <a:xfrm>
              <a:off x="4681538" y="5294313"/>
              <a:ext cx="914400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R=15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G=189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0" name="TextBox 20"/>
            <p:cNvSpPr txBox="1">
              <a:spLocks noChangeArrowheads="1"/>
            </p:cNvSpPr>
            <p:nvPr/>
          </p:nvSpPr>
          <p:spPr bwMode="auto">
            <a:xfrm>
              <a:off x="6361113" y="5400675"/>
              <a:ext cx="914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R=3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G=12</a:t>
              </a:r>
            </a:p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B=2</a:t>
              </a:r>
            </a:p>
          </p:txBody>
        </p:sp>
        <p:sp>
          <p:nvSpPr>
            <p:cNvPr id="61471" name="Double Bracket 22"/>
            <p:cNvSpPr>
              <a:spLocks noChangeArrowheads="1"/>
            </p:cNvSpPr>
            <p:nvPr/>
          </p:nvSpPr>
          <p:spPr bwMode="auto">
            <a:xfrm>
              <a:off x="4681538" y="5218113"/>
              <a:ext cx="914400" cy="1063625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2" name="Double Bracket 23"/>
            <p:cNvSpPr>
              <a:spLocks noChangeArrowheads="1"/>
            </p:cNvSpPr>
            <p:nvPr/>
          </p:nvSpPr>
          <p:spPr bwMode="auto">
            <a:xfrm>
              <a:off x="6208713" y="532447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3" name="Double Bracket 24"/>
            <p:cNvSpPr>
              <a:spLocks noChangeArrowheads="1"/>
            </p:cNvSpPr>
            <p:nvPr/>
          </p:nvSpPr>
          <p:spPr bwMode="auto">
            <a:xfrm>
              <a:off x="8077200" y="2155825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474" name="Double Bracket 25"/>
            <p:cNvSpPr>
              <a:spLocks noChangeArrowheads="1"/>
            </p:cNvSpPr>
            <p:nvPr/>
          </p:nvSpPr>
          <p:spPr bwMode="auto">
            <a:xfrm>
              <a:off x="8150225" y="3538538"/>
              <a:ext cx="914400" cy="1066800"/>
            </a:xfrm>
            <a:prstGeom prst="bracketPair">
              <a:avLst>
                <a:gd name="adj" fmla="val 16667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61475" name="Shape 36"/>
            <p:cNvCxnSpPr>
              <a:cxnSpLocks noChangeShapeType="1"/>
              <a:stCxn id="61469" idx="3"/>
              <a:endCxn id="15" idx="2"/>
            </p:cNvCxnSpPr>
            <p:nvPr/>
          </p:nvCxnSpPr>
          <p:spPr bwMode="auto">
            <a:xfrm flipH="1" flipV="1">
              <a:off x="5097463" y="4822825"/>
              <a:ext cx="498475" cy="931863"/>
            </a:xfrm>
            <a:prstGeom prst="curvedConnector4">
              <a:avLst>
                <a:gd name="adj1" fmla="val -45861"/>
                <a:gd name="adj2" fmla="val 74718"/>
              </a:avLst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6" name="Shape 38"/>
            <p:cNvCxnSpPr>
              <a:cxnSpLocks noChangeShapeType="1"/>
              <a:endCxn id="14" idx="3"/>
            </p:cNvCxnSpPr>
            <p:nvPr/>
          </p:nvCxnSpPr>
          <p:spPr bwMode="auto">
            <a:xfrm rot="16200000" flipV="1">
              <a:off x="5452269" y="4163219"/>
              <a:ext cx="1420813" cy="835025"/>
            </a:xfrm>
            <a:prstGeom prst="curvedConnector2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7" name="Curved Connector 40"/>
            <p:cNvCxnSpPr>
              <a:cxnSpLocks noChangeShapeType="1"/>
              <a:stCxn id="61467" idx="1"/>
              <a:endCxn id="12" idx="3"/>
            </p:cNvCxnSpPr>
            <p:nvPr/>
          </p:nvCxnSpPr>
          <p:spPr bwMode="auto">
            <a:xfrm rot="10800000" flipV="1">
              <a:off x="6202363" y="2693988"/>
              <a:ext cx="1874837" cy="642937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1478" name="Curved Connector 42"/>
            <p:cNvCxnSpPr>
              <a:cxnSpLocks noChangeShapeType="1"/>
            </p:cNvCxnSpPr>
            <p:nvPr/>
          </p:nvCxnSpPr>
          <p:spPr bwMode="auto">
            <a:xfrm rot="10800000">
              <a:off x="6361113" y="3429000"/>
              <a:ext cx="1798637" cy="636588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301082" name="Oval 26"/>
          <p:cNvSpPr>
            <a:spLocks noChangeArrowheads="1"/>
          </p:cNvSpPr>
          <p:nvPr/>
        </p:nvSpPr>
        <p:spPr bwMode="auto">
          <a:xfrm>
            <a:off x="2192338" y="4429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4" name="Oval 28"/>
          <p:cNvSpPr>
            <a:spLocks noChangeArrowheads="1"/>
          </p:cNvSpPr>
          <p:nvPr/>
        </p:nvSpPr>
        <p:spPr bwMode="auto">
          <a:xfrm>
            <a:off x="2573338" y="5343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5" name="Oval 29"/>
          <p:cNvSpPr>
            <a:spLocks noChangeArrowheads="1"/>
          </p:cNvSpPr>
          <p:nvPr/>
        </p:nvSpPr>
        <p:spPr bwMode="auto">
          <a:xfrm>
            <a:off x="2725738" y="51911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6" name="Oval 30"/>
          <p:cNvSpPr>
            <a:spLocks noChangeArrowheads="1"/>
          </p:cNvSpPr>
          <p:nvPr/>
        </p:nvSpPr>
        <p:spPr bwMode="auto">
          <a:xfrm>
            <a:off x="3259138" y="45053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7" name="Line 31"/>
          <p:cNvSpPr>
            <a:spLocks noChangeShapeType="1"/>
          </p:cNvSpPr>
          <p:nvPr/>
        </p:nvSpPr>
        <p:spPr bwMode="auto">
          <a:xfrm flipV="1">
            <a:off x="1963738" y="3590925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8" name="Line 32"/>
          <p:cNvSpPr>
            <a:spLocks noChangeShapeType="1"/>
          </p:cNvSpPr>
          <p:nvPr/>
        </p:nvSpPr>
        <p:spPr bwMode="auto">
          <a:xfrm flipV="1">
            <a:off x="1963738" y="4124325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89" name="Line 33"/>
          <p:cNvSpPr>
            <a:spLocks noChangeShapeType="1"/>
          </p:cNvSpPr>
          <p:nvPr/>
        </p:nvSpPr>
        <p:spPr bwMode="auto">
          <a:xfrm>
            <a:off x="1963738" y="5419725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0" name="Oval 34"/>
          <p:cNvSpPr>
            <a:spLocks noChangeArrowheads="1"/>
          </p:cNvSpPr>
          <p:nvPr/>
        </p:nvSpPr>
        <p:spPr bwMode="auto">
          <a:xfrm>
            <a:off x="2116138" y="39719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1" name="Oval 35"/>
          <p:cNvSpPr>
            <a:spLocks noChangeArrowheads="1"/>
          </p:cNvSpPr>
          <p:nvPr/>
        </p:nvSpPr>
        <p:spPr bwMode="auto">
          <a:xfrm>
            <a:off x="2344738" y="4962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2" name="Oval 36"/>
          <p:cNvSpPr>
            <a:spLocks noChangeArrowheads="1"/>
          </p:cNvSpPr>
          <p:nvPr/>
        </p:nvSpPr>
        <p:spPr bwMode="auto">
          <a:xfrm>
            <a:off x="2878138" y="4200525"/>
            <a:ext cx="609600" cy="685800"/>
          </a:xfrm>
          <a:prstGeom prst="ellipse">
            <a:avLst/>
          </a:prstGeom>
          <a:noFill/>
          <a:ln w="9525">
            <a:solidFill>
              <a:srgbClr val="99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1093" name="Text Box 37"/>
          <p:cNvSpPr txBox="1">
            <a:spLocks noChangeArrowheads="1"/>
          </p:cNvSpPr>
          <p:nvPr/>
        </p:nvSpPr>
        <p:spPr bwMode="auto">
          <a:xfrm>
            <a:off x="3259138" y="5800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301094" name="Text Box 38"/>
          <p:cNvSpPr txBox="1">
            <a:spLocks noChangeArrowheads="1"/>
          </p:cNvSpPr>
          <p:nvPr/>
        </p:nvSpPr>
        <p:spPr bwMode="auto">
          <a:xfrm>
            <a:off x="3430588" y="39354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</a:t>
            </a:r>
          </a:p>
        </p:txBody>
      </p:sp>
      <p:sp>
        <p:nvSpPr>
          <p:cNvPr id="301095" name="Text Box 39"/>
          <p:cNvSpPr txBox="1">
            <a:spLocks noChangeArrowheads="1"/>
          </p:cNvSpPr>
          <p:nvPr/>
        </p:nvSpPr>
        <p:spPr bwMode="auto">
          <a:xfrm>
            <a:off x="1963738" y="35147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19113" y="2443163"/>
            <a:ext cx="34686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color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9113" y="6313488"/>
            <a:ext cx="5403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space: color value (3-d) </a:t>
            </a:r>
          </a:p>
        </p:txBody>
      </p:sp>
      <p:sp>
        <p:nvSpPr>
          <p:cNvPr id="39" name="TextBox 4"/>
          <p:cNvSpPr txBox="1">
            <a:spLocks noChangeArrowheads="1"/>
          </p:cNvSpPr>
          <p:nvPr/>
        </p:nvSpPr>
        <p:spPr bwMode="auto">
          <a:xfrm>
            <a:off x="7132884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99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2" grpId="0" animBg="1"/>
      <p:bldP spid="301084" grpId="0" animBg="1"/>
      <p:bldP spid="301085" grpId="0" animBg="1"/>
      <p:bldP spid="301086" grpId="0" animBg="1"/>
      <p:bldP spid="301087" grpId="0" animBg="1"/>
      <p:bldP spid="301088" grpId="0" animBg="1"/>
      <p:bldP spid="301089" grpId="0" animBg="1"/>
      <p:bldP spid="301090" grpId="0" animBg="1"/>
      <p:bldP spid="301091" grpId="0" animBg="1"/>
      <p:bldP spid="301092" grpId="0" animBg="1"/>
      <p:bldP spid="301093" grpId="0"/>
      <p:bldP spid="301094" grpId="0"/>
      <p:bldP spid="301095" grpId="0"/>
      <p:bldP spid="44" grpId="0"/>
      <p:bldP spid="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pic>
        <p:nvPicPr>
          <p:cNvPr id="64515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735263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55625" y="3962400"/>
            <a:ext cx="4089400" cy="0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7" name="TextBox 52"/>
          <p:cNvSpPr txBox="1">
            <a:spLocks noChangeArrowheads="1"/>
          </p:cNvSpPr>
          <p:nvPr/>
        </p:nvSpPr>
        <p:spPr bwMode="auto">
          <a:xfrm>
            <a:off x="519113" y="1311275"/>
            <a:ext cx="79676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Depending on what we choose as the </a:t>
            </a:r>
            <a:r>
              <a:rPr lang="en-US" sz="24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feature space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, we can group pixels in different ways.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906463" y="3903663"/>
            <a:ext cx="3660775" cy="333375"/>
            <a:chOff x="906095" y="3903669"/>
            <a:chExt cx="3661036" cy="333292"/>
          </a:xfrm>
        </p:grpSpPr>
        <p:sp>
          <p:nvSpPr>
            <p:cNvPr id="12" name="Oval 11"/>
            <p:cNvSpPr/>
            <p:nvPr/>
          </p:nvSpPr>
          <p:spPr>
            <a:xfrm>
              <a:off x="98388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522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3" name="TextBox 13"/>
            <p:cNvSpPr txBox="1">
              <a:spLocks noChangeArrowheads="1"/>
            </p:cNvSpPr>
            <p:nvPr/>
          </p:nvSpPr>
          <p:spPr bwMode="auto">
            <a:xfrm>
              <a:off x="2483456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524" name="TextBox 14"/>
            <p:cNvSpPr txBox="1">
              <a:spLocks noChangeArrowheads="1"/>
            </p:cNvSpPr>
            <p:nvPr/>
          </p:nvSpPr>
          <p:spPr bwMode="auto">
            <a:xfrm>
              <a:off x="3749240" y="4020511"/>
              <a:ext cx="817891" cy="196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6485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0609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139474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44449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52228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0007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912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696923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17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0137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2042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21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379596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39864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76440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516131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3518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61297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776303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79535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314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91125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3188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00968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165268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671717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9076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376856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78761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08252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8604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943199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022579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395080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472872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550666" y="3903669"/>
              <a:ext cx="98432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571304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49098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68149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726891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45942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823735" y="3903669"/>
              <a:ext cx="96844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863425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88247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101567" y="3903669"/>
              <a:ext cx="96845" cy="9681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4519" name="TextBox 70"/>
          <p:cNvSpPr txBox="1">
            <a:spLocks noChangeArrowheads="1"/>
          </p:cNvSpPr>
          <p:nvPr/>
        </p:nvSpPr>
        <p:spPr bwMode="auto">
          <a:xfrm>
            <a:off x="519113" y="2479675"/>
            <a:ext cx="346868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similarity 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09575" y="4560888"/>
            <a:ext cx="48561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Clusters based on intensity similarity don’t have to be spatially coherent.</a:t>
            </a:r>
          </a:p>
        </p:txBody>
      </p:sp>
      <p:sp>
        <p:nvSpPr>
          <p:cNvPr id="71" name="TextBox 4"/>
          <p:cNvSpPr txBox="1">
            <a:spLocks noChangeArrowheads="1"/>
          </p:cNvSpPr>
          <p:nvPr/>
        </p:nvSpPr>
        <p:spPr bwMode="auto">
          <a:xfrm>
            <a:off x="7132884" y="6541603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63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662238"/>
            <a:ext cx="4419600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Segmentation as clustering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2600" y="1311275"/>
            <a:ext cx="8229600" cy="91281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kern="1200" dirty="0">
                <a:solidFill>
                  <a:srgbClr val="000000"/>
                </a:solidFill>
              </a:rPr>
              <a:t>Depending on what we choose as the </a:t>
            </a:r>
            <a:r>
              <a:rPr lang="en-US" sz="2400" i="1" kern="1200" dirty="0">
                <a:solidFill>
                  <a:srgbClr val="000000"/>
                </a:solidFill>
              </a:rPr>
              <a:t>feature space</a:t>
            </a:r>
            <a:r>
              <a:rPr lang="en-US" sz="2400" kern="1200" dirty="0">
                <a:solidFill>
                  <a:srgbClr val="000000"/>
                </a:solidFill>
              </a:rPr>
              <a:t>, we can group pixels in different ways.</a:t>
            </a:r>
          </a:p>
          <a:p>
            <a:pPr eaLnBrk="1" hangingPunct="1">
              <a:buFontTx/>
              <a:buNone/>
              <a:defRPr/>
            </a:pPr>
            <a:endParaRPr lang="en-US" dirty="0"/>
          </a:p>
        </p:txBody>
      </p:sp>
      <p:sp>
        <p:nvSpPr>
          <p:cNvPr id="65541" name="Line 31"/>
          <p:cNvSpPr>
            <a:spLocks noChangeShapeType="1"/>
          </p:cNvSpPr>
          <p:nvPr/>
        </p:nvSpPr>
        <p:spPr bwMode="auto">
          <a:xfrm flipV="1">
            <a:off x="1468438" y="35099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2" name="Line 32"/>
          <p:cNvSpPr>
            <a:spLocks noChangeShapeType="1"/>
          </p:cNvSpPr>
          <p:nvPr/>
        </p:nvSpPr>
        <p:spPr bwMode="auto">
          <a:xfrm flipV="1">
            <a:off x="1468438" y="4043363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3" name="Line 33"/>
          <p:cNvSpPr>
            <a:spLocks noChangeShapeType="1"/>
          </p:cNvSpPr>
          <p:nvPr/>
        </p:nvSpPr>
        <p:spPr bwMode="auto">
          <a:xfrm>
            <a:off x="1484313" y="5338763"/>
            <a:ext cx="167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4" name="Text Box 37"/>
          <p:cNvSpPr txBox="1">
            <a:spLocks noChangeArrowheads="1"/>
          </p:cNvSpPr>
          <p:nvPr/>
        </p:nvSpPr>
        <p:spPr bwMode="auto">
          <a:xfrm>
            <a:off x="3257550" y="5468938"/>
            <a:ext cx="533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5" name="TextBox 43"/>
          <p:cNvSpPr txBox="1">
            <a:spLocks noChangeArrowheads="1"/>
          </p:cNvSpPr>
          <p:nvPr/>
        </p:nvSpPr>
        <p:spPr bwMode="auto">
          <a:xfrm>
            <a:off x="482600" y="2333625"/>
            <a:ext cx="41989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Grouping pixels based on </a:t>
            </a:r>
            <a:r>
              <a:rPr lang="en-US" sz="2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intensity+position </a:t>
            </a: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similarity </a:t>
            </a:r>
          </a:p>
        </p:txBody>
      </p:sp>
      <p:sp>
        <p:nvSpPr>
          <p:cNvPr id="65546" name="Text Box 37"/>
          <p:cNvSpPr txBox="1">
            <a:spLocks noChangeArrowheads="1"/>
          </p:cNvSpPr>
          <p:nvPr/>
        </p:nvSpPr>
        <p:spPr bwMode="auto">
          <a:xfrm>
            <a:off x="2928938" y="3935413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7" name="Text Box 37"/>
          <p:cNvSpPr txBox="1">
            <a:spLocks noChangeArrowheads="1"/>
          </p:cNvSpPr>
          <p:nvPr/>
        </p:nvSpPr>
        <p:spPr bwMode="auto">
          <a:xfrm>
            <a:off x="1520825" y="3384550"/>
            <a:ext cx="10588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Intensity</a:t>
            </a:r>
            <a:endParaRPr lang="en-US" kern="1200" baseline="-250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Oval 30"/>
          <p:cNvSpPr>
            <a:spLocks noChangeArrowheads="1"/>
          </p:cNvSpPr>
          <p:nvPr/>
        </p:nvSpPr>
        <p:spPr bwMode="auto">
          <a:xfrm>
            <a:off x="2262188" y="492125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Oval 30"/>
          <p:cNvSpPr>
            <a:spLocks noChangeArrowheads="1"/>
          </p:cNvSpPr>
          <p:nvPr/>
        </p:nvSpPr>
        <p:spPr bwMode="auto">
          <a:xfrm>
            <a:off x="2400300" y="497681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2339975" y="47799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val 30"/>
          <p:cNvSpPr>
            <a:spLocks noChangeArrowheads="1"/>
          </p:cNvSpPr>
          <p:nvPr/>
        </p:nvSpPr>
        <p:spPr bwMode="auto">
          <a:xfrm>
            <a:off x="2411413" y="493236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Oval 30"/>
          <p:cNvSpPr>
            <a:spLocks noChangeArrowheads="1"/>
          </p:cNvSpPr>
          <p:nvPr/>
        </p:nvSpPr>
        <p:spPr bwMode="auto">
          <a:xfrm>
            <a:off x="2478088" y="48355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Oval 30"/>
          <p:cNvSpPr>
            <a:spLocks noChangeArrowheads="1"/>
          </p:cNvSpPr>
          <p:nvPr/>
        </p:nvSpPr>
        <p:spPr bwMode="auto">
          <a:xfrm>
            <a:off x="2557463" y="49879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Oval 30"/>
          <p:cNvSpPr>
            <a:spLocks noChangeArrowheads="1"/>
          </p:cNvSpPr>
          <p:nvPr/>
        </p:nvSpPr>
        <p:spPr bwMode="auto">
          <a:xfrm>
            <a:off x="2960688" y="50768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3" name="Oval 30"/>
          <p:cNvSpPr>
            <a:spLocks noChangeArrowheads="1"/>
          </p:cNvSpPr>
          <p:nvPr/>
        </p:nvSpPr>
        <p:spPr bwMode="auto">
          <a:xfrm>
            <a:off x="3032125" y="522922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4" name="Oval 30"/>
          <p:cNvSpPr>
            <a:spLocks noChangeArrowheads="1"/>
          </p:cNvSpPr>
          <p:nvPr/>
        </p:nvSpPr>
        <p:spPr bwMode="auto">
          <a:xfrm>
            <a:off x="3098800" y="51323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" name="Oval 30"/>
          <p:cNvSpPr>
            <a:spLocks noChangeArrowheads="1"/>
          </p:cNvSpPr>
          <p:nvPr/>
        </p:nvSpPr>
        <p:spPr bwMode="auto">
          <a:xfrm>
            <a:off x="3178175" y="52847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164388" y="4560888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470650" y="4159250"/>
            <a:ext cx="365125" cy="29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229225" y="5380038"/>
            <a:ext cx="3716338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Both regions are black, but if we also include </a:t>
            </a:r>
            <a:r>
              <a:rPr lang="en-US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position (x,y), </a:t>
            </a: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then we could group the two into distinct segments; way to encode both similarity &amp; proximity.</a:t>
            </a:r>
            <a:endParaRPr lang="en-US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0" y="6541602"/>
            <a:ext cx="1981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</a:rPr>
              <a:t>Kristen </a:t>
            </a:r>
            <a:r>
              <a:rPr lang="en-US" sz="1400" dirty="0" err="1">
                <a:solidFill>
                  <a:srgbClr val="000000"/>
                </a:solidFill>
              </a:rPr>
              <a:t>Grauman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6858000" y="6457950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2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6" grpId="0" animBg="1"/>
      <p:bldP spid="37" grpId="0" animBg="1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as clustering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944541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</a:pPr>
            <a:r>
              <a:rPr lang="en-US" dirty="0"/>
              <a:t>Color, brightness, position alone are not enough to distinguish all regions…</a:t>
            </a: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979" y="2114532"/>
            <a:ext cx="3927811" cy="2811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9435" y="2114533"/>
            <a:ext cx="2409858" cy="27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5345" y="2114532"/>
            <a:ext cx="1862163" cy="279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F1C770E-C3B6-4423-9D88-7156467F656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83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78D7EF-EAAB-3844-8C08-495BDCE8C606}"/>
              </a:ext>
            </a:extLst>
          </p:cNvPr>
          <p:cNvSpPr/>
          <p:nvPr/>
        </p:nvSpPr>
        <p:spPr>
          <a:xfrm>
            <a:off x="1676400" y="3886200"/>
            <a:ext cx="5638800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81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E80C-FDFD-884F-8A44-624111CB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59A0-DA54-DD49-926E-E67F481BF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25361"/>
            <a:ext cx="8229600" cy="792163"/>
          </a:xfrm>
        </p:spPr>
        <p:txBody>
          <a:bodyPr/>
          <a:lstStyle/>
          <a:p>
            <a:r>
              <a:rPr lang="en-US" dirty="0"/>
              <a:t>”Expand” trained network to any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917EA-9511-274C-A75F-8EE97B09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6557"/>
            <a:ext cx="8318500" cy="455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503200-17AE-8F40-95AA-25411B82F49F}"/>
              </a:ext>
            </a:extLst>
          </p:cNvPr>
          <p:cNvSpPr/>
          <p:nvPr/>
        </p:nvSpPr>
        <p:spPr>
          <a:xfrm>
            <a:off x="0" y="6568644"/>
            <a:ext cx="9052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Long, J.,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E., &amp; Darrell, T. (2015). Fully convolutional networks for semantic segmentation. In CVPR 2014</a:t>
            </a:r>
          </a:p>
        </p:txBody>
      </p:sp>
    </p:spTree>
    <p:extLst>
      <p:ext uri="{BB962C8B-B14F-4D97-AF65-F5344CB8AC3E}">
        <p14:creationId xmlns:p14="http://schemas.microsoft.com/office/powerpoint/2010/main" val="300205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370ED7D-9015-2C4E-85A1-3DE37864C2FD}"/>
              </a:ext>
            </a:extLst>
          </p:cNvPr>
          <p:cNvSpPr/>
          <p:nvPr/>
        </p:nvSpPr>
        <p:spPr>
          <a:xfrm>
            <a:off x="1676400" y="2209800"/>
            <a:ext cx="5638800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95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85A7-641A-E646-81E4-EAAAA1FA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…for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EF4DF-56B7-224F-AB58-FE873EAC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62600"/>
            <a:ext cx="8229600" cy="838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Complicated upsampling strategies…</a:t>
            </a:r>
          </a:p>
          <a:p>
            <a:r>
              <a:rPr lang="en-US" dirty="0"/>
              <a:t>Results not yet great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C9EBA7-3CBF-8F4B-BFA2-5837541969EF}"/>
              </a:ext>
            </a:extLst>
          </p:cNvPr>
          <p:cNvSpPr/>
          <p:nvPr/>
        </p:nvSpPr>
        <p:spPr>
          <a:xfrm>
            <a:off x="0" y="6568644"/>
            <a:ext cx="9052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Long, J.,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E., &amp; Darrell, T. (2015). Fully convolutional networks for semantic segmentation. In CVPR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BF82B-8B29-0543-BCD9-CFBEBBD4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77" y="1122361"/>
            <a:ext cx="4630948" cy="4160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45765-B72B-6946-8499-6EFF453E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0405"/>
            <a:ext cx="3871577" cy="1684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39D75-5154-E14A-9A42-001CDDCE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3641098"/>
            <a:ext cx="3871577" cy="16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70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723A-44DC-9E43-B863-D11A254D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BE96D-4CE6-2543-AA30-4D03AB66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219199"/>
          </a:xfrm>
        </p:spPr>
        <p:txBody>
          <a:bodyPr>
            <a:normAutofit/>
          </a:bodyPr>
          <a:lstStyle/>
          <a:p>
            <a:r>
              <a:rPr lang="en-US" dirty="0"/>
              <a:t>Builds on FCN, Contract-expand with skip…</a:t>
            </a:r>
          </a:p>
          <a:p>
            <a:r>
              <a:rPr lang="en-US" dirty="0"/>
              <a:t>Almost symmetric, many channels at bottom!</a:t>
            </a:r>
          </a:p>
        </p:txBody>
      </p:sp>
      <p:pic>
        <p:nvPicPr>
          <p:cNvPr id="7" name="Picture 6" descr="A picture containing screenshot, traffic&#10;&#10;Description automatically generated">
            <a:extLst>
              <a:ext uri="{FF2B5EF4-FFF2-40B4-BE49-F238E27FC236}">
                <a16:creationId xmlns:a16="http://schemas.microsoft.com/office/drawing/2014/main" id="{AC7FF9B3-3012-C14A-B28B-187B9AB84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14400"/>
            <a:ext cx="6629400" cy="441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71E66B-C619-2B47-A3C6-5A55AD4E0E6E}"/>
              </a:ext>
            </a:extLst>
          </p:cNvPr>
          <p:cNvSpPr/>
          <p:nvPr/>
        </p:nvSpPr>
        <p:spPr>
          <a:xfrm>
            <a:off x="-76200" y="6596390"/>
            <a:ext cx="9220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O.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Ronneberger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P. Fischer, and T.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Brox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“U-net: Convolutional networks for biomedical image segmentation,” in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MICCAI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pp. 234–241, Springer, 2015. 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AD81F2-7563-D64D-89D0-70572980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0"/>
            <a:ext cx="5467350" cy="12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69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F407-4F46-8545-A288-40A02D61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744F-DCF3-B649-85A6-DFF781215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639763"/>
          </a:xfrm>
        </p:spPr>
        <p:txBody>
          <a:bodyPr/>
          <a:lstStyle/>
          <a:p>
            <a:r>
              <a:rPr lang="en-US" dirty="0"/>
              <a:t>Adds…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CA918-CFC8-E04C-BC16-8223F23D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9" y="1066800"/>
            <a:ext cx="8499051" cy="5112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63EC6-8C32-8E40-ADA7-079E65A86CCA}"/>
              </a:ext>
            </a:extLst>
          </p:cNvPr>
          <p:cNvSpPr/>
          <p:nvPr/>
        </p:nvSpPr>
        <p:spPr>
          <a:xfrm>
            <a:off x="-2059" y="6350085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Segnet: A deep convolutional encoder-decoder architecture for image segmentation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V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Badrinarayanan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 Kendall, 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Cipolla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 - PAMI 2017</a:t>
            </a:r>
            <a:endParaRPr lang="en-US" sz="1200" b="0" i="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6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2E8B-FBB2-0148-8A87-77BC0F44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D7893-A51B-CB4E-86CC-2AC0F527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62600"/>
            <a:ext cx="8229600" cy="56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Eliminates need to learn the </a:t>
            </a:r>
            <a:r>
              <a:rPr lang="en-US" dirty="0" err="1"/>
              <a:t>upsamplng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01257-3EEE-BB4A-B4F5-AC48A974FE9F}"/>
              </a:ext>
            </a:extLst>
          </p:cNvPr>
          <p:cNvSpPr/>
          <p:nvPr/>
        </p:nvSpPr>
        <p:spPr>
          <a:xfrm>
            <a:off x="-2059" y="6350085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Segnet: A deep convolutional encoder-decoder architecture for image segmentation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V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Badrinarayanan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 Kendall, 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Cipolla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 - PAMI 2017</a:t>
            </a:r>
            <a:endParaRPr lang="en-US" sz="1200" b="0" i="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60586-8945-6542-889C-0241B43B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9144000" cy="27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8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859B9-5135-4AFA-93C5-9C9EE22A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84" y="2605460"/>
            <a:ext cx="6444716" cy="3012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Mask-RCNN…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to learn both local feature affinities and top-down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E251C082-94B2-4525-8CE5-ABFB6938BFDC}"/>
              </a:ext>
            </a:extLst>
          </p:cNvPr>
          <p:cNvSpPr txBox="1">
            <a:spLocks/>
          </p:cNvSpPr>
          <p:nvPr/>
        </p:nvSpPr>
        <p:spPr bwMode="auto">
          <a:xfrm>
            <a:off x="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589502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Mask-RCNN…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36144-7DCA-447B-92D5-5862B2176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4"/>
          <a:stretch/>
        </p:blipFill>
        <p:spPr>
          <a:xfrm>
            <a:off x="7891" y="2168860"/>
            <a:ext cx="9144000" cy="3273227"/>
          </a:xfrm>
          <a:prstGeom prst="rect">
            <a:avLst/>
          </a:prstGeom>
        </p:spPr>
      </p:pic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83844D0F-4DCF-49C9-A5DD-3975859ECB61}"/>
              </a:ext>
            </a:extLst>
          </p:cNvPr>
          <p:cNvSpPr txBox="1">
            <a:spLocks/>
          </p:cNvSpPr>
          <p:nvPr/>
        </p:nvSpPr>
        <p:spPr bwMode="auto">
          <a:xfrm>
            <a:off x="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850809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3E70-AF9B-7549-BB73-67B8857F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“Panoptic”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EB2E5-98CC-214B-9D82-D29851FB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106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Segnet</a:t>
            </a:r>
            <a:r>
              <a:rPr lang="en-US" dirty="0"/>
              <a:t> = semantic segmentation (every pixel)</a:t>
            </a:r>
          </a:p>
          <a:p>
            <a:r>
              <a:rPr lang="en-US" dirty="0"/>
              <a:t>Mask-RCNN = instance segmentation (</a:t>
            </a:r>
            <a:r>
              <a:rPr lang="en-US" dirty="0" err="1"/>
              <a:t>ojects</a:t>
            </a:r>
            <a:r>
              <a:rPr lang="en-US" dirty="0"/>
              <a:t>)</a:t>
            </a:r>
          </a:p>
          <a:p>
            <a:r>
              <a:rPr lang="en-US" dirty="0"/>
              <a:t>Panoptic = combined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5D52E-41C9-0D4E-BA57-86D591C2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918519"/>
            <a:ext cx="6216650" cy="4427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460A51-9138-BE4E-8F10-D29BD9B218E9}"/>
              </a:ext>
            </a:extLst>
          </p:cNvPr>
          <p:cNvSpPr/>
          <p:nvPr/>
        </p:nvSpPr>
        <p:spPr>
          <a:xfrm>
            <a:off x="4114800" y="637883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Alexander Kirillov,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Kaiming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 He, Ross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Girshick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Carsten Rother, and Piotr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Dollár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. Panoptic segmentation. In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CVPR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2019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5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1BFE-DF2C-E440-B96E-3F59BBC7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Feature Pyramid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02EA-1063-7C42-8275-47A5BB27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/>
          <a:lstStyle/>
          <a:p>
            <a:r>
              <a:rPr lang="en-US" dirty="0"/>
              <a:t>Uses FPN architecture</a:t>
            </a:r>
          </a:p>
          <a:p>
            <a:r>
              <a:rPr lang="en-US" dirty="0"/>
              <a:t>2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3451A3-227A-E04F-AACF-BA1F0A0157C6}"/>
              </a:ext>
            </a:extLst>
          </p:cNvPr>
          <p:cNvSpPr/>
          <p:nvPr/>
        </p:nvSpPr>
        <p:spPr>
          <a:xfrm>
            <a:off x="4114800" y="637883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Alexander Kirillov,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Kaiming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 He, Ross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Girshick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Carsten Rother, and Piotr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Dollár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. Panoptic Feature Pyramid Networks. In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CVPR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2019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CD421-B7D8-9147-94F1-8D40C835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935261"/>
            <a:ext cx="3276600" cy="2317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7FF22-9104-A84B-A2D0-4976D3DA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773"/>
            <a:ext cx="9144000" cy="24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0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Grouping in vision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/>
              <a:t>Goals:</a:t>
            </a:r>
          </a:p>
          <a:p>
            <a:pPr lvl="1" eaLnBrk="1" hangingPunct="1"/>
            <a:r>
              <a:rPr lang="en-US" sz="2400" dirty="0"/>
              <a:t>Gather features that belong together</a:t>
            </a:r>
          </a:p>
          <a:p>
            <a:pPr lvl="1" eaLnBrk="1" hangingPunct="1"/>
            <a:r>
              <a:rPr lang="en-US" sz="2400" dirty="0"/>
              <a:t>Obtain an intermediate representation that compactly describes key image or video parts</a:t>
            </a:r>
          </a:p>
          <a:p>
            <a:pPr eaLnBrk="1" hangingPunct="1"/>
            <a:endParaRPr lang="en-US" sz="800" dirty="0"/>
          </a:p>
          <a:p>
            <a:pPr eaLnBrk="1" hangingPunct="1"/>
            <a:endParaRPr lang="en-US" sz="2800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3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Examples of grouping in vision</a:t>
            </a:r>
          </a:p>
        </p:txBody>
      </p:sp>
      <p:pic>
        <p:nvPicPr>
          <p:cNvPr id="26627" name="Picture 5" descr="imageResul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" y="1057275"/>
            <a:ext cx="3219450" cy="242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6"/>
          <p:cNvSpPr txBox="1">
            <a:spLocks noChangeArrowheads="1"/>
          </p:cNvSpPr>
          <p:nvPr/>
        </p:nvSpPr>
        <p:spPr bwMode="auto">
          <a:xfrm>
            <a:off x="1254125" y="3478213"/>
            <a:ext cx="3276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J. Shi]</a:t>
            </a:r>
          </a:p>
        </p:txBody>
      </p:sp>
      <p:pic>
        <p:nvPicPr>
          <p:cNvPr id="8" name="Picture 7" descr="SpeakDepVidIndex_img2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8725" y="1895475"/>
            <a:ext cx="3041650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844925" y="2954338"/>
            <a:ext cx="29543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[http://poseidon.csd.auth.gr/LAB_RESEARCH/Latest/imgs/SpeakDepVidIndex_img2.jpg]</a:t>
            </a:r>
          </a:p>
        </p:txBody>
      </p:sp>
      <p:sp>
        <p:nvSpPr>
          <p:cNvPr id="26631" name="TextBox 9"/>
          <p:cNvSpPr txBox="1">
            <a:spLocks noChangeArrowheads="1"/>
          </p:cNvSpPr>
          <p:nvPr/>
        </p:nvSpPr>
        <p:spPr bwMode="auto">
          <a:xfrm>
            <a:off x="3397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Determine image regions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95700" y="3246438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Group video frames into shots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/>
          <a:srcRect l="62917" t="40343" r="23750" b="12479"/>
          <a:stretch>
            <a:fillRect/>
          </a:stretch>
        </p:blipFill>
        <p:spPr bwMode="auto">
          <a:xfrm>
            <a:off x="7426325" y="1666875"/>
            <a:ext cx="129540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350125" y="365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Fg / Bg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369175" y="4468813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Wang &amp; Suter]</a:t>
            </a:r>
          </a:p>
        </p:txBody>
      </p:sp>
      <p:grpSp>
        <p:nvGrpSpPr>
          <p:cNvPr id="2" name="Group 72"/>
          <p:cNvGrpSpPr>
            <a:grpSpLocks noChangeAspect="1"/>
          </p:cNvGrpSpPr>
          <p:nvPr/>
        </p:nvGrpSpPr>
        <p:grpSpPr bwMode="auto">
          <a:xfrm>
            <a:off x="2549525" y="4181475"/>
            <a:ext cx="4056063" cy="1943100"/>
            <a:chOff x="542925" y="6172200"/>
            <a:chExt cx="8601075" cy="4121150"/>
          </a:xfrm>
        </p:grpSpPr>
        <p:pic>
          <p:nvPicPr>
            <p:cNvPr id="26640" name="Picture 3" descr="koala-australia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553325" y="8686800"/>
              <a:ext cx="1109663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1" name="Picture 4" descr="face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81525" y="7772400"/>
              <a:ext cx="1800225" cy="1192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2" name="Picture 5" descr="face2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429125" y="9067800"/>
              <a:ext cx="1800225" cy="119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3" name="Picture 6" descr="side%20view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71525" y="9144000"/>
              <a:ext cx="1755775" cy="114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4" name="Picture 7" descr="koala-leaf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81738" y="6400800"/>
              <a:ext cx="1033462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5" name="Picture 8" descr="carlondon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42925" y="7543800"/>
              <a:ext cx="1981200" cy="148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6" name="Picture 9" descr="personkoala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457700" y="6477000"/>
              <a:ext cx="1495425" cy="123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7" name="Picture 10" descr="MVO%20Parking%20Lot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47725" y="6172200"/>
              <a:ext cx="1676400" cy="1257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8" name="Picture 11" descr="koalashu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477125" y="6553200"/>
              <a:ext cx="1652588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9" name="Picture 12" descr="Car_Side_Large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600325" y="8686800"/>
              <a:ext cx="1585913" cy="1169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0" name="Picture 13" descr="koala3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486525" y="7848600"/>
              <a:ext cx="854075" cy="121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1" name="Picture 14" descr="feats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847725" y="6172200"/>
              <a:ext cx="16764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2" name="Picture 15" descr="feats2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542925" y="7543800"/>
              <a:ext cx="1981200" cy="147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3" name="Picture 16" descr="feats1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429125" y="9067800"/>
              <a:ext cx="1828800" cy="1209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4" name="Picture 17" descr="feats11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4581525" y="7772400"/>
              <a:ext cx="1828800" cy="121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5" name="Picture 18" descr="feats10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4429125" y="6477000"/>
              <a:ext cx="1524000" cy="1252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6" name="Picture 19" descr="feats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771525" y="9144000"/>
              <a:ext cx="1752600" cy="1149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7" name="Picture 20" descr="feats9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7553325" y="8686800"/>
              <a:ext cx="1112838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8" name="Picture 21" descr="feats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7477125" y="6553200"/>
              <a:ext cx="1666875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59" name="Picture 22" descr="feats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6486525" y="7848600"/>
              <a:ext cx="8620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0" name="Picture 23" descr="feats6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6257925" y="6400800"/>
              <a:ext cx="1065213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1" name="Picture 24" descr="feats5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2600325" y="8686800"/>
              <a:ext cx="1600200" cy="1185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2" name="Picture 25" descr="car6feats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600325" y="7183438"/>
              <a:ext cx="1828800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2066925" y="6705600"/>
              <a:ext cx="1371600" cy="2819400"/>
              <a:chOff x="1056" y="1536"/>
              <a:chExt cx="864" cy="1776"/>
            </a:xfrm>
          </p:grpSpPr>
          <p:sp>
            <p:nvSpPr>
              <p:cNvPr id="26697" name="Line 27"/>
              <p:cNvSpPr>
                <a:spLocks noChangeShapeType="1"/>
              </p:cNvSpPr>
              <p:nvPr/>
            </p:nvSpPr>
            <p:spPr bwMode="auto">
              <a:xfrm>
                <a:off x="1056" y="1536"/>
                <a:ext cx="864" cy="52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8" name="Line 28"/>
              <p:cNvSpPr>
                <a:spLocks noChangeShapeType="1"/>
              </p:cNvSpPr>
              <p:nvPr/>
            </p:nvSpPr>
            <p:spPr bwMode="auto">
              <a:xfrm flipV="1">
                <a:off x="1296" y="3168"/>
                <a:ext cx="288" cy="144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Group 29"/>
            <p:cNvGrpSpPr>
              <a:grpSpLocks/>
            </p:cNvGrpSpPr>
            <p:nvPr/>
          </p:nvGrpSpPr>
          <p:grpSpPr bwMode="auto">
            <a:xfrm>
              <a:off x="847725" y="6534150"/>
              <a:ext cx="3503613" cy="3448050"/>
              <a:chOff x="288" y="1428"/>
              <a:chExt cx="2207" cy="2172"/>
            </a:xfrm>
          </p:grpSpPr>
          <p:sp>
            <p:nvSpPr>
              <p:cNvPr id="26685" name="Oval 30"/>
              <p:cNvSpPr>
                <a:spLocks noChangeArrowheads="1"/>
              </p:cNvSpPr>
              <p:nvPr/>
            </p:nvSpPr>
            <p:spPr bwMode="auto">
              <a:xfrm>
                <a:off x="336" y="2592"/>
                <a:ext cx="912" cy="288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6" name="Oval 31"/>
              <p:cNvSpPr>
                <a:spLocks noChangeArrowheads="1"/>
              </p:cNvSpPr>
              <p:nvPr/>
            </p:nvSpPr>
            <p:spPr bwMode="auto">
              <a:xfrm>
                <a:off x="288" y="3216"/>
                <a:ext cx="1056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7" name="Oval 32"/>
              <p:cNvSpPr>
                <a:spLocks noChangeArrowheads="1"/>
              </p:cNvSpPr>
              <p:nvPr/>
            </p:nvSpPr>
            <p:spPr bwMode="auto">
              <a:xfrm rot="22518">
                <a:off x="1384" y="2064"/>
                <a:ext cx="1111" cy="384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8" name="Oval 33"/>
              <p:cNvSpPr>
                <a:spLocks noChangeArrowheads="1"/>
              </p:cNvSpPr>
              <p:nvPr/>
            </p:nvSpPr>
            <p:spPr bwMode="auto">
              <a:xfrm>
                <a:off x="1584" y="3024"/>
                <a:ext cx="720" cy="240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9" name="Oval 34"/>
              <p:cNvSpPr>
                <a:spLocks noChangeArrowheads="1"/>
              </p:cNvSpPr>
              <p:nvPr/>
            </p:nvSpPr>
            <p:spPr bwMode="auto">
              <a:xfrm rot="1143841">
                <a:off x="662" y="1428"/>
                <a:ext cx="432" cy="156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0" name="Oval 35"/>
              <p:cNvSpPr>
                <a:spLocks noChangeArrowheads="1"/>
              </p:cNvSpPr>
              <p:nvPr/>
            </p:nvSpPr>
            <p:spPr bwMode="auto">
              <a:xfrm rot="1463785">
                <a:off x="563" y="1545"/>
                <a:ext cx="361" cy="197"/>
              </a:xfrm>
              <a:prstGeom prst="ellipse">
                <a:avLst/>
              </a:prstGeom>
              <a:solidFill>
                <a:srgbClr val="CC99FF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1" name="Line 36"/>
              <p:cNvSpPr>
                <a:spLocks noChangeShapeType="1"/>
              </p:cNvSpPr>
              <p:nvPr/>
            </p:nvSpPr>
            <p:spPr bwMode="auto">
              <a:xfrm flipV="1">
                <a:off x="816" y="2880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2" name="Line 37"/>
              <p:cNvSpPr>
                <a:spLocks noChangeShapeType="1"/>
              </p:cNvSpPr>
              <p:nvPr/>
            </p:nvSpPr>
            <p:spPr bwMode="auto">
              <a:xfrm>
                <a:off x="1007" y="1583"/>
                <a:ext cx="0" cy="163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3" name="Line 38"/>
              <p:cNvSpPr>
                <a:spLocks noChangeShapeType="1"/>
              </p:cNvSpPr>
              <p:nvPr/>
            </p:nvSpPr>
            <p:spPr bwMode="auto">
              <a:xfrm flipV="1">
                <a:off x="816" y="1776"/>
                <a:ext cx="0" cy="816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4" name="Line 39"/>
              <p:cNvSpPr>
                <a:spLocks noChangeShapeType="1"/>
              </p:cNvSpPr>
              <p:nvPr/>
            </p:nvSpPr>
            <p:spPr bwMode="auto">
              <a:xfrm>
                <a:off x="1152" y="1680"/>
                <a:ext cx="864" cy="1440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5" name="Line 40"/>
              <p:cNvSpPr>
                <a:spLocks noChangeShapeType="1"/>
              </p:cNvSpPr>
              <p:nvPr/>
            </p:nvSpPr>
            <p:spPr bwMode="auto">
              <a:xfrm flipV="1">
                <a:off x="1152" y="2352"/>
                <a:ext cx="336" cy="912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96" name="Line 41"/>
              <p:cNvSpPr>
                <a:spLocks noChangeShapeType="1"/>
              </p:cNvSpPr>
              <p:nvPr/>
            </p:nvSpPr>
            <p:spPr bwMode="auto">
              <a:xfrm flipH="1" flipV="1">
                <a:off x="1200" y="2784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99FF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2"/>
            <p:cNvGrpSpPr>
              <a:grpSpLocks/>
            </p:cNvGrpSpPr>
            <p:nvPr/>
          </p:nvGrpSpPr>
          <p:grpSpPr bwMode="auto">
            <a:xfrm>
              <a:off x="4733925" y="6477000"/>
              <a:ext cx="1295400" cy="3657600"/>
              <a:chOff x="2736" y="1392"/>
              <a:chExt cx="816" cy="2304"/>
            </a:xfrm>
          </p:grpSpPr>
          <p:grpSp>
            <p:nvGrpSpPr>
              <p:cNvPr id="6" name="Group 43"/>
              <p:cNvGrpSpPr>
                <a:grpSpLocks/>
              </p:cNvGrpSpPr>
              <p:nvPr/>
            </p:nvGrpSpPr>
            <p:grpSpPr bwMode="auto">
              <a:xfrm>
                <a:off x="2736" y="1392"/>
                <a:ext cx="816" cy="2304"/>
                <a:chOff x="2736" y="1392"/>
                <a:chExt cx="816" cy="2304"/>
              </a:xfrm>
            </p:grpSpPr>
            <p:sp>
              <p:nvSpPr>
                <p:cNvPr id="26682" name="Oval 44"/>
                <p:cNvSpPr>
                  <a:spLocks noChangeArrowheads="1"/>
                </p:cNvSpPr>
                <p:nvPr/>
              </p:nvSpPr>
              <p:spPr bwMode="auto">
                <a:xfrm>
                  <a:off x="2880" y="3072"/>
                  <a:ext cx="480" cy="624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3" name="Oval 45"/>
                <p:cNvSpPr>
                  <a:spLocks noChangeArrowheads="1"/>
                </p:cNvSpPr>
                <p:nvPr/>
              </p:nvSpPr>
              <p:spPr bwMode="auto">
                <a:xfrm>
                  <a:off x="3168" y="2352"/>
                  <a:ext cx="384" cy="528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84" name="Oval 46"/>
                <p:cNvSpPr>
                  <a:spLocks noChangeArrowheads="1"/>
                </p:cNvSpPr>
                <p:nvPr/>
              </p:nvSpPr>
              <p:spPr bwMode="auto">
                <a:xfrm>
                  <a:off x="2736" y="1392"/>
                  <a:ext cx="288" cy="432"/>
                </a:xfrm>
                <a:prstGeom prst="ellipse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679" name="Line 47"/>
              <p:cNvSpPr>
                <a:spLocks noChangeShapeType="1"/>
              </p:cNvSpPr>
              <p:nvPr/>
            </p:nvSpPr>
            <p:spPr bwMode="auto">
              <a:xfrm>
                <a:off x="2976" y="1776"/>
                <a:ext cx="336" cy="57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0" name="Line 48"/>
              <p:cNvSpPr>
                <a:spLocks noChangeShapeType="1"/>
              </p:cNvSpPr>
              <p:nvPr/>
            </p:nvSpPr>
            <p:spPr bwMode="auto">
              <a:xfrm flipH="1">
                <a:off x="3168" y="2880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81" name="Line 49"/>
              <p:cNvSpPr>
                <a:spLocks noChangeShapeType="1"/>
              </p:cNvSpPr>
              <p:nvPr/>
            </p:nvSpPr>
            <p:spPr bwMode="auto">
              <a:xfrm>
                <a:off x="2880" y="1824"/>
                <a:ext cx="192" cy="1248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6666" name="Oval 51"/>
            <p:cNvSpPr>
              <a:spLocks noChangeArrowheads="1"/>
            </p:cNvSpPr>
            <p:nvPr/>
          </p:nvSpPr>
          <p:spPr bwMode="auto">
            <a:xfrm>
              <a:off x="6410325" y="6477000"/>
              <a:ext cx="762000" cy="685800"/>
            </a:xfrm>
            <a:prstGeom prst="ellipse">
              <a:avLst/>
            </a:prstGeom>
            <a:solidFill>
              <a:srgbClr val="CCFFCC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7" name="Group 57"/>
            <p:cNvGrpSpPr>
              <a:grpSpLocks/>
            </p:cNvGrpSpPr>
            <p:nvPr/>
          </p:nvGrpSpPr>
          <p:grpSpPr bwMode="auto">
            <a:xfrm>
              <a:off x="6715125" y="6705600"/>
              <a:ext cx="2286000" cy="2667000"/>
              <a:chOff x="3984" y="1536"/>
              <a:chExt cx="1440" cy="1680"/>
            </a:xfrm>
          </p:grpSpPr>
          <p:sp>
            <p:nvSpPr>
              <p:cNvPr id="26668" name="Oval 58"/>
              <p:cNvSpPr>
                <a:spLocks noChangeArrowheads="1"/>
              </p:cNvSpPr>
              <p:nvPr/>
            </p:nvSpPr>
            <p:spPr bwMode="auto">
              <a:xfrm>
                <a:off x="3984" y="2352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69" name="Oval 59"/>
              <p:cNvSpPr>
                <a:spLocks noChangeArrowheads="1"/>
              </p:cNvSpPr>
              <p:nvPr/>
            </p:nvSpPr>
            <p:spPr bwMode="auto">
              <a:xfrm>
                <a:off x="4800" y="1536"/>
                <a:ext cx="384" cy="432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0" name="Oval 60"/>
              <p:cNvSpPr>
                <a:spLocks noChangeArrowheads="1"/>
              </p:cNvSpPr>
              <p:nvPr/>
            </p:nvSpPr>
            <p:spPr bwMode="auto">
              <a:xfrm>
                <a:off x="5136" y="1680"/>
                <a:ext cx="288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1" name="Oval 61"/>
              <p:cNvSpPr>
                <a:spLocks noChangeArrowheads="1"/>
              </p:cNvSpPr>
              <p:nvPr/>
            </p:nvSpPr>
            <p:spPr bwMode="auto">
              <a:xfrm>
                <a:off x="4800" y="2832"/>
                <a:ext cx="384" cy="384"/>
              </a:xfrm>
              <a:prstGeom prst="ellipse">
                <a:avLst/>
              </a:prstGeom>
              <a:solidFill>
                <a:srgbClr val="CCFFCC">
                  <a:alpha val="50195"/>
                </a:srgbClr>
              </a:solidFill>
              <a:ln w="1270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 wrap="none" anchor="ctr"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2" name="Line 62"/>
              <p:cNvSpPr>
                <a:spLocks noChangeShapeType="1"/>
              </p:cNvSpPr>
              <p:nvPr/>
            </p:nvSpPr>
            <p:spPr bwMode="auto">
              <a:xfrm>
                <a:off x="4272" y="1632"/>
                <a:ext cx="528" cy="96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3" name="Line 63"/>
              <p:cNvSpPr>
                <a:spLocks noChangeShapeType="1"/>
              </p:cNvSpPr>
              <p:nvPr/>
            </p:nvSpPr>
            <p:spPr bwMode="auto">
              <a:xfrm>
                <a:off x="4368" y="2640"/>
                <a:ext cx="432" cy="28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4" name="Line 64"/>
              <p:cNvSpPr>
                <a:spLocks noChangeShapeType="1"/>
              </p:cNvSpPr>
              <p:nvPr/>
            </p:nvSpPr>
            <p:spPr bwMode="auto">
              <a:xfrm flipV="1">
                <a:off x="4368" y="2016"/>
                <a:ext cx="81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5" name="Line 65"/>
              <p:cNvSpPr>
                <a:spLocks noChangeShapeType="1"/>
              </p:cNvSpPr>
              <p:nvPr/>
            </p:nvSpPr>
            <p:spPr bwMode="auto">
              <a:xfrm flipH="1" flipV="1">
                <a:off x="4080" y="1824"/>
                <a:ext cx="96" cy="528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6" name="Line 66"/>
              <p:cNvSpPr>
                <a:spLocks noChangeShapeType="1"/>
              </p:cNvSpPr>
              <p:nvPr/>
            </p:nvSpPr>
            <p:spPr bwMode="auto">
              <a:xfrm flipH="1" flipV="1">
                <a:off x="4224" y="1728"/>
                <a:ext cx="720" cy="1152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6677" name="Line 67"/>
              <p:cNvSpPr>
                <a:spLocks noChangeShapeType="1"/>
              </p:cNvSpPr>
              <p:nvPr/>
            </p:nvSpPr>
            <p:spPr bwMode="auto">
              <a:xfrm flipH="1" flipV="1">
                <a:off x="4992" y="1968"/>
                <a:ext cx="0" cy="864"/>
              </a:xfrm>
              <a:prstGeom prst="line">
                <a:avLst/>
              </a:prstGeom>
              <a:noFill/>
              <a:ln w="57150">
                <a:solidFill>
                  <a:srgbClr val="CCFFCC"/>
                </a:solidFill>
                <a:round/>
                <a:headEnd type="arrow" w="med" len="sm"/>
                <a:tailEnd type="arrow" w="med" len="sm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3" name="TextBox 132"/>
          <p:cNvSpPr txBox="1">
            <a:spLocks noChangeArrowheads="1"/>
          </p:cNvSpPr>
          <p:nvPr/>
        </p:nvSpPr>
        <p:spPr bwMode="auto">
          <a:xfrm>
            <a:off x="3541713" y="6199188"/>
            <a:ext cx="2819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Object-level grouping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7254875" y="4633929"/>
            <a:ext cx="3706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Figure-ground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3937000" y="6057900"/>
            <a:ext cx="2971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[Figure by Grauman &amp; Darrell]</a:t>
            </a:r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2" grpId="0"/>
      <p:bldP spid="133" grpId="0"/>
      <p:bldP spid="77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Grouping in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128713"/>
            <a:ext cx="8229600" cy="4525962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dirty="0"/>
              <a:t>Goals:</a:t>
            </a:r>
          </a:p>
          <a:p>
            <a:pPr lvl="1" eaLnBrk="1" hangingPunct="1"/>
            <a:r>
              <a:rPr lang="en-US" sz="2400" dirty="0"/>
              <a:t>Gather features that belong together</a:t>
            </a:r>
          </a:p>
          <a:p>
            <a:pPr lvl="1" eaLnBrk="1" hangingPunct="1"/>
            <a:r>
              <a:rPr lang="en-US" sz="2400" dirty="0"/>
              <a:t>Obtain an intermediate representation that compactly describes key image (video) parts</a:t>
            </a:r>
          </a:p>
          <a:p>
            <a:pPr eaLnBrk="1" hangingPunct="1"/>
            <a:endParaRPr lang="en-US" sz="800" dirty="0"/>
          </a:p>
          <a:p>
            <a:pPr eaLnBrk="1" hangingPunct="1"/>
            <a:r>
              <a:rPr lang="en-US" sz="2800" dirty="0"/>
              <a:t>Top down vs. bottom up </a:t>
            </a:r>
            <a:r>
              <a:rPr lang="en-US" sz="2800" dirty="0">
                <a:solidFill>
                  <a:schemeClr val="accent6"/>
                </a:solidFill>
              </a:rPr>
              <a:t>segmentation</a:t>
            </a:r>
          </a:p>
          <a:p>
            <a:pPr lvl="1" eaLnBrk="1" hangingPunct="1"/>
            <a:r>
              <a:rPr lang="en-US" sz="2400" dirty="0"/>
              <a:t>Top down: pixels belong together because they are from the same object</a:t>
            </a:r>
          </a:p>
          <a:p>
            <a:pPr lvl="1" eaLnBrk="1" hangingPunct="1"/>
            <a:r>
              <a:rPr lang="en-US" sz="2400" dirty="0"/>
              <a:t>Bottom up: pixels belong together because they look similar</a:t>
            </a:r>
          </a:p>
          <a:p>
            <a:pPr lvl="1" eaLnBrk="1" hangingPunct="1"/>
            <a:endParaRPr lang="en-US" sz="800" dirty="0"/>
          </a:p>
          <a:p>
            <a:pPr eaLnBrk="1" hangingPunct="1"/>
            <a:r>
              <a:rPr lang="en-US" sz="2800" dirty="0"/>
              <a:t>Hard to measure success</a:t>
            </a:r>
          </a:p>
          <a:p>
            <a:pPr lvl="1" eaLnBrk="1" hangingPunct="1"/>
            <a:r>
              <a:rPr lang="en-US" sz="2400" dirty="0"/>
              <a:t>What is interesting depends on the application.</a:t>
            </a:r>
          </a:p>
          <a:p>
            <a:pPr eaLnBrk="1" hangingPunct="1"/>
            <a:endParaRPr lang="en-US" sz="2800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5302" y="4696618"/>
            <a:ext cx="7704137" cy="9128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30A40219-1A97-4199-8C25-861CEEC90279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 l="11868" t="41953" r="11375" b="30560"/>
          <a:stretch>
            <a:fillRect/>
          </a:stretch>
        </p:blipFill>
        <p:spPr bwMode="auto">
          <a:xfrm>
            <a:off x="811213" y="1347788"/>
            <a:ext cx="7391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D6C65B-D8A1-4110-B632-E4B48CE5571B}" type="slidenum">
              <a:rPr lang="x-none" sz="1400" kern="1200" smtClean="0">
                <a:solidFill>
                  <a:srgbClr val="000000"/>
                </a:solidFill>
                <a:latin typeface="Arial" charset="0"/>
                <a:ea typeface="+mn-ea"/>
                <a:cs typeface="Arial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Gestalt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84300"/>
            <a:ext cx="843528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Gestalt: whole or group</a:t>
            </a:r>
          </a:p>
          <a:p>
            <a:pPr lvl="1" eaLnBrk="1" hangingPunct="1"/>
            <a:r>
              <a:rPr lang="en-US" dirty="0"/>
              <a:t>Whole is something other than sum of its parts</a:t>
            </a:r>
          </a:p>
          <a:p>
            <a:pPr lvl="1" eaLnBrk="1" hangingPunct="1"/>
            <a:r>
              <a:rPr lang="en-US" dirty="0"/>
              <a:t>Relationships among parts can yield new properties/features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800" dirty="0"/>
              <a:t>Psychologists identified series of factors that predispose set of elements to be grouped (by human visual system)</a:t>
            </a:r>
          </a:p>
          <a:p>
            <a:pPr eaLnBrk="1" hangingPunct="1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6C838D-B637-4832-8718-EACB81389683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594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credit: Kristen </a:t>
            </a:r>
            <a:r>
              <a:rPr lang="en-US" dirty="0" err="1"/>
              <a:t>Grauman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\mbox{\tiny clusters } i} ~~~\sum_{\mbox{\tiny points p in cluster } i} \|p - c_i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203.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24792</TotalTime>
  <Words>1674</Words>
  <Application>Microsoft Macintosh PowerPoint</Application>
  <PresentationFormat>On-screen Show (4:3)</PresentationFormat>
  <Paragraphs>344</Paragraphs>
  <Slides>47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NimbusRomNo9L</vt:lpstr>
      <vt:lpstr>Times New Roman</vt:lpstr>
      <vt:lpstr>Office Theme</vt:lpstr>
      <vt:lpstr>Segmentation &amp; Custering</vt:lpstr>
      <vt:lpstr>PowerPoint Presentation</vt:lpstr>
      <vt:lpstr>PowerPoint Presentation</vt:lpstr>
      <vt:lpstr>PowerPoint Presentation</vt:lpstr>
      <vt:lpstr>Grouping in vision</vt:lpstr>
      <vt:lpstr>Examples of grouping in vision</vt:lpstr>
      <vt:lpstr>Grouping in vision</vt:lpstr>
      <vt:lpstr>PowerPoint Presentation</vt:lpstr>
      <vt:lpstr>Gestalt</vt:lpstr>
      <vt:lpstr>Similarity</vt:lpstr>
      <vt:lpstr>Symmetry</vt:lpstr>
      <vt:lpstr>Common fate</vt:lpstr>
      <vt:lpstr>Proximity</vt:lpstr>
      <vt:lpstr>PowerPoint Presentation</vt:lpstr>
      <vt:lpstr>PowerPoint Presentation</vt:lpstr>
      <vt:lpstr>PowerPoint Presentation</vt:lpstr>
      <vt:lpstr>PowerPoint Presentation</vt:lpstr>
      <vt:lpstr>Figure-ground</vt:lpstr>
      <vt:lpstr>Grouping phenomena in real life</vt:lpstr>
      <vt:lpstr>Grouping phenomena in real life</vt:lpstr>
      <vt:lpstr>Gestalt</vt:lpstr>
      <vt:lpstr>PowerPoint Presentation</vt:lpstr>
      <vt:lpstr>The goals of segmentation</vt:lpstr>
      <vt:lpstr>The goals of segmentation</vt:lpstr>
      <vt:lpstr>PowerPoint Presentation</vt:lpstr>
      <vt:lpstr>PowerPoint Presentation</vt:lpstr>
      <vt:lpstr>PowerPoint Presentation</vt:lpstr>
      <vt:lpstr>K-means clustering</vt:lpstr>
      <vt:lpstr>K-means: pros and cons</vt:lpstr>
      <vt:lpstr>An aside: Smoothing out cluster assignments</vt:lpstr>
      <vt:lpstr>PowerPoint Presentation</vt:lpstr>
      <vt:lpstr>Segmentation as clustering</vt:lpstr>
      <vt:lpstr>PowerPoint Presentation</vt:lpstr>
      <vt:lpstr>Segmentation as clustering</vt:lpstr>
      <vt:lpstr>Segmentation as clustering</vt:lpstr>
      <vt:lpstr>Segmentation as clustering</vt:lpstr>
      <vt:lpstr>Segmentation as clustering</vt:lpstr>
      <vt:lpstr>PowerPoint Presentation</vt:lpstr>
      <vt:lpstr>Fully convolutional nets…</vt:lpstr>
      <vt:lpstr>…for segmentation</vt:lpstr>
      <vt:lpstr>U-Net</vt:lpstr>
      <vt:lpstr>Segnet</vt:lpstr>
      <vt:lpstr>Segnet</vt:lpstr>
      <vt:lpstr>Mask-RCNN…</vt:lpstr>
      <vt:lpstr>Mask-RCNN…</vt:lpstr>
      <vt:lpstr>“Panoptic” Segmentation</vt:lpstr>
      <vt:lpstr>Panoptic Feature Pyramid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139</cp:revision>
  <dcterms:created xsi:type="dcterms:W3CDTF">2009-12-16T02:55:56Z</dcterms:created>
  <dcterms:modified xsi:type="dcterms:W3CDTF">2020-11-23T21:41:02Z</dcterms:modified>
</cp:coreProperties>
</file>